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9" r:id="rId4"/>
    <p:sldId id="258" r:id="rId5"/>
    <p:sldId id="257" r:id="rId6"/>
    <p:sldId id="261" r:id="rId7"/>
    <p:sldId id="262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79F"/>
    <a:srgbClr val="9E9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6" autoAdjust="0"/>
    <p:restoredTop sz="94660"/>
  </p:normalViewPr>
  <p:slideViewPr>
    <p:cSldViewPr>
      <p:cViewPr varScale="1">
        <p:scale>
          <a:sx n="104" d="100"/>
          <a:sy n="104" d="100"/>
        </p:scale>
        <p:origin x="189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E9F2-C1D4-4CF1-ADB5-6C49BE8F6E46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B7D2-C356-4076-AE8E-E2AAC10C2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E9F2-C1D4-4CF1-ADB5-6C49BE8F6E46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B7D2-C356-4076-AE8E-E2AAC10C2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E9F2-C1D4-4CF1-ADB5-6C49BE8F6E46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B7D2-C356-4076-AE8E-E2AAC10C2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E9F2-C1D4-4CF1-ADB5-6C49BE8F6E46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B7D2-C356-4076-AE8E-E2AAC10C2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E9F2-C1D4-4CF1-ADB5-6C49BE8F6E46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B7D2-C356-4076-AE8E-E2AAC10C2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E9F2-C1D4-4CF1-ADB5-6C49BE8F6E46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B7D2-C356-4076-AE8E-E2AAC10C2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E9F2-C1D4-4CF1-ADB5-6C49BE8F6E46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B7D2-C356-4076-AE8E-E2AAC10C2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E9F2-C1D4-4CF1-ADB5-6C49BE8F6E46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B7D2-C356-4076-AE8E-E2AAC10C2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E9F2-C1D4-4CF1-ADB5-6C49BE8F6E46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B7D2-C356-4076-AE8E-E2AAC10C2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E9F2-C1D4-4CF1-ADB5-6C49BE8F6E46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B7D2-C356-4076-AE8E-E2AAC10C2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E9F2-C1D4-4CF1-ADB5-6C49BE8F6E46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2EB7D2-C356-4076-AE8E-E2AAC10C2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4DE9F2-C1D4-4CF1-ADB5-6C49BE8F6E46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2EB7D2-C356-4076-AE8E-E2AAC10C272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96900" y="1774594"/>
            <a:ext cx="4495800" cy="1349606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BF179F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  <a:sp3d>
            <a:bevelT w="114300" prst="artDeco"/>
          </a:sp3d>
        </p:spPr>
        <p:txBody>
          <a:bodyPr anchor="ctr">
            <a:norm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   </a:t>
            </a:r>
            <a:r>
              <a:rPr lang="ro-RO" sz="3200" dirty="0">
                <a:solidFill>
                  <a:schemeClr val="tx1"/>
                </a:solidFill>
                <a:latin typeface="+mn-lt"/>
              </a:rPr>
              <a:t>SUNETUL </a:t>
            </a:r>
            <a:br>
              <a:rPr lang="ro-RO" sz="3200" dirty="0">
                <a:solidFill>
                  <a:schemeClr val="tx1"/>
                </a:solidFill>
                <a:latin typeface="+mn-lt"/>
              </a:rPr>
            </a:br>
            <a:r>
              <a:rPr lang="ro-RO" sz="3200" dirty="0">
                <a:solidFill>
                  <a:schemeClr val="tx1"/>
                </a:solidFill>
                <a:latin typeface="+mn-lt"/>
              </a:rPr>
              <a:t>ŞI LITERA  “f”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8DF72D-CDEC-930B-D2F3-8B46841F8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4495800"/>
            <a:ext cx="8382000" cy="2057400"/>
          </a:xfrm>
        </p:spPr>
        <p:txBody>
          <a:bodyPr/>
          <a:lstStyle/>
          <a:p>
            <a:pPr marL="0" indent="0">
              <a:buNone/>
            </a:pPr>
            <a:r>
              <a:rPr lang="ro-RO" b="1" dirty="0"/>
              <a:t>Disciplina</a:t>
            </a:r>
            <a:r>
              <a:rPr lang="ro-RO" dirty="0"/>
              <a:t>: Comunicare în limba română</a:t>
            </a:r>
          </a:p>
          <a:p>
            <a:pPr marL="0" indent="0">
              <a:buNone/>
            </a:pPr>
            <a:r>
              <a:rPr lang="ro-RO" b="1" dirty="0"/>
              <a:t>Clasa</a:t>
            </a:r>
            <a:r>
              <a:rPr lang="ro-RO" dirty="0"/>
              <a:t>: I </a:t>
            </a:r>
          </a:p>
          <a:p>
            <a:pPr marL="0" indent="0">
              <a:buNone/>
            </a:pPr>
            <a:r>
              <a:rPr lang="ro-RO" b="1" dirty="0"/>
              <a:t>Autor</a:t>
            </a:r>
            <a:r>
              <a:rPr lang="ro-RO" dirty="0"/>
              <a:t>: prof.înv.primar Vîrtopeanu Elisabeta Ștefania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7145A-911D-8741-2E80-5A7F13A88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720553"/>
            <a:ext cx="3679536" cy="37752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76200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o-RO" sz="1400" dirty="0">
                <a:solidFill>
                  <a:schemeClr val="tx1"/>
                </a:solidFill>
              </a:rPr>
              <a:t>      SUNETUL ŞI LITERA  “f” MIC DE TIPAR </a:t>
            </a:r>
            <a:br>
              <a:rPr lang="ro-RO" sz="1400" dirty="0">
                <a:solidFill>
                  <a:schemeClr val="tx1"/>
                </a:solidFill>
              </a:rPr>
            </a:br>
            <a:r>
              <a:rPr lang="ro-RO" sz="1400" dirty="0">
                <a:solidFill>
                  <a:schemeClr val="tx1"/>
                </a:solidFill>
              </a:rPr>
              <a:t>  2. ANCORA DIDACTICĂ</a:t>
            </a:r>
            <a:br>
              <a:rPr lang="ro-RO" sz="1400" dirty="0">
                <a:solidFill>
                  <a:schemeClr val="tx1"/>
                </a:solidFill>
              </a:rPr>
            </a:b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1676400"/>
          </a:xfrm>
          <a:solidFill>
            <a:schemeClr val="accent6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o-RO" dirty="0"/>
              <a:t> Alege imaginea insectei care are însuşirea scrisă în casetă!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5334000"/>
            <a:ext cx="5111750" cy="9906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Limba</a:t>
            </a:r>
            <a:r>
              <a:rPr lang="en-US" dirty="0"/>
              <a:t> </a:t>
            </a:r>
            <a:r>
              <a:rPr lang="en-US" dirty="0" err="1"/>
              <a:t>rom</a:t>
            </a:r>
            <a:r>
              <a:rPr lang="ro-RO" dirty="0"/>
              <a:t>ână, clasa I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GARGARI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676400"/>
            <a:ext cx="1905000" cy="1733550"/>
          </a:xfrm>
          <a:prstGeom prst="rect">
            <a:avLst/>
          </a:prstGeom>
        </p:spPr>
      </p:pic>
      <p:pic>
        <p:nvPicPr>
          <p:cNvPr id="6" name="Picture 5" descr="FURNI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295400"/>
            <a:ext cx="981075" cy="2562225"/>
          </a:xfrm>
          <a:prstGeom prst="rect">
            <a:avLst/>
          </a:prstGeom>
        </p:spPr>
      </p:pic>
      <p:pic>
        <p:nvPicPr>
          <p:cNvPr id="7" name="Picture 6" descr="GREIERE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752600"/>
            <a:ext cx="1600200" cy="183115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724400" y="5029200"/>
            <a:ext cx="3429000" cy="9144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HARNICĂ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848600" y="6172200"/>
            <a:ext cx="978408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rved Up Arrow 9"/>
          <p:cNvSpPr/>
          <p:nvPr/>
        </p:nvSpPr>
        <p:spPr>
          <a:xfrm>
            <a:off x="7010400" y="3733800"/>
            <a:ext cx="301752" cy="274320"/>
          </a:xfrm>
          <a:prstGeom prst="curvedUp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0125 -0.26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13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305800" cy="704848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o-RO" sz="2800" dirty="0">
                <a:solidFill>
                  <a:schemeClr val="tx1"/>
                </a:solidFill>
              </a:rPr>
              <a:t>  </a:t>
            </a:r>
            <a:r>
              <a:rPr lang="ro-RO" sz="1400" dirty="0">
                <a:solidFill>
                  <a:schemeClr val="tx1"/>
                </a:solidFill>
              </a:rPr>
              <a:t>SUNETUL ŞI LITERA  “f” MIC DE TIPAR </a:t>
            </a:r>
            <a:br>
              <a:rPr lang="ro-RO" sz="1400" dirty="0">
                <a:solidFill>
                  <a:schemeClr val="tx1"/>
                </a:solidFill>
              </a:rPr>
            </a:br>
            <a:r>
              <a:rPr lang="ro-RO" sz="1400" dirty="0">
                <a:solidFill>
                  <a:schemeClr val="tx1"/>
                </a:solidFill>
              </a:rPr>
              <a:t>  3. ANUNŢUL TEMEI ŞI AL OBIECTIVELOR</a:t>
            </a:r>
            <a:br>
              <a:rPr lang="ro-RO" sz="1400" dirty="0">
                <a:solidFill>
                  <a:schemeClr val="tx1"/>
                </a:solidFill>
              </a:rPr>
            </a:b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057400"/>
            <a:ext cx="2743200" cy="2362200"/>
          </a:xfrm>
          <a:solidFill>
            <a:schemeClr val="accent6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o-RO" dirty="0"/>
              <a:t>Pentru că vrem să recunoaştem litera cu care începe cuvântul reprezentat în imagine, acum o vom descoperi şi vom încerca să o reţinem!</a:t>
            </a:r>
          </a:p>
          <a:p>
            <a:r>
              <a:rPr lang="ro-RO" dirty="0"/>
              <a:t>  Dă click pe imagine şi vei învăţa forma noii litere!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5638800"/>
            <a:ext cx="5111750" cy="9144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Limba</a:t>
            </a:r>
            <a:r>
              <a:rPr lang="en-US" dirty="0"/>
              <a:t> </a:t>
            </a:r>
            <a:r>
              <a:rPr lang="en-US" dirty="0" err="1"/>
              <a:t>rom</a:t>
            </a:r>
            <a:r>
              <a:rPr lang="ro-RO" dirty="0"/>
              <a:t>ână, clasa I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FURN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704542"/>
            <a:ext cx="981075" cy="25622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629400" y="3124200"/>
            <a:ext cx="914400" cy="914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848600" y="6172200"/>
            <a:ext cx="978408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229600" cy="628648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o-RO" sz="1400" dirty="0">
                <a:solidFill>
                  <a:schemeClr val="tx1"/>
                </a:solidFill>
              </a:rPr>
              <a:t>SUNETUL ŞI LITERA  “f” MIC DE TIPAR </a:t>
            </a:r>
            <a:br>
              <a:rPr lang="ro-RO" sz="1400" dirty="0">
                <a:solidFill>
                  <a:schemeClr val="tx1"/>
                </a:solidFill>
              </a:rPr>
            </a:br>
            <a:r>
              <a:rPr lang="ro-RO" sz="1400" dirty="0">
                <a:solidFill>
                  <a:schemeClr val="tx1"/>
                </a:solidFill>
              </a:rPr>
              <a:t>       3. DIRIJAREA ÎNVĂŢĂRII</a:t>
            </a:r>
            <a:br>
              <a:rPr lang="ro-RO" sz="1400" dirty="0">
                <a:solidFill>
                  <a:schemeClr val="tx1"/>
                </a:solidFill>
              </a:rPr>
            </a:b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981200"/>
            <a:ext cx="2743200" cy="2514600"/>
          </a:xfrm>
          <a:solidFill>
            <a:schemeClr val="accent6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o-RO" dirty="0"/>
              <a:t>  Litera</a:t>
            </a:r>
            <a:r>
              <a:rPr lang="ro-RO" sz="2000" dirty="0"/>
              <a:t> f  </a:t>
            </a:r>
            <a:r>
              <a:rPr lang="ro-RO" dirty="0"/>
              <a:t>seamănă cu alte litere învăţate până acum, de aceea avem grijă să nu citim greşit cuvintele! </a:t>
            </a:r>
          </a:p>
          <a:p>
            <a:endParaRPr lang="ro-RO" sz="2000" dirty="0"/>
          </a:p>
          <a:p>
            <a:r>
              <a:rPr lang="ro-RO" sz="2000" dirty="0"/>
              <a:t> </a:t>
            </a:r>
            <a:r>
              <a:rPr lang="ro-RO" dirty="0"/>
              <a:t>Dă click pe litera </a:t>
            </a:r>
            <a:r>
              <a:rPr lang="ro-RO" sz="2000" dirty="0"/>
              <a:t>f</a:t>
            </a:r>
            <a:r>
              <a:rPr lang="ro-RO" dirty="0"/>
              <a:t> şi vei descoperi pe cele care seamănă cu această literă.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5638800"/>
            <a:ext cx="5111750" cy="8382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Limba</a:t>
            </a:r>
            <a:r>
              <a:rPr lang="en-US" dirty="0"/>
              <a:t> </a:t>
            </a:r>
            <a:r>
              <a:rPr lang="en-US" dirty="0" err="1"/>
              <a:t>rom</a:t>
            </a:r>
            <a:r>
              <a:rPr lang="ro-RO" dirty="0"/>
              <a:t>ână, clasa I</a:t>
            </a:r>
            <a:endParaRPr lang="en-US" dirty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848600" y="6172200"/>
            <a:ext cx="978408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15000" y="1447800"/>
            <a:ext cx="914400" cy="914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724400" y="3200400"/>
            <a:ext cx="914400" cy="9144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162800" y="3200400"/>
            <a:ext cx="914400" cy="9144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ţ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68580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o-RO" sz="1400" dirty="0">
                <a:solidFill>
                  <a:schemeClr val="tx1"/>
                </a:solidFill>
              </a:rPr>
              <a:t>   SUNETUL ŞI LITERA  “f” MIC DE TIPAR </a:t>
            </a:r>
            <a:br>
              <a:rPr lang="ro-RO" sz="1400" dirty="0">
                <a:solidFill>
                  <a:schemeClr val="tx1"/>
                </a:solidFill>
              </a:rPr>
            </a:br>
            <a:r>
              <a:rPr lang="ro-RO" sz="1400" dirty="0">
                <a:solidFill>
                  <a:schemeClr val="tx1"/>
                </a:solidFill>
              </a:rPr>
              <a:t>       3. DIRIJAREA ÎNVĂŢĂRII</a:t>
            </a:r>
            <a:br>
              <a:rPr lang="ro-RO" sz="1400" dirty="0">
                <a:solidFill>
                  <a:schemeClr val="tx1"/>
                </a:solidFill>
              </a:rPr>
            </a:b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828800"/>
            <a:ext cx="2743200" cy="2667000"/>
          </a:xfrm>
          <a:solidFill>
            <a:schemeClr val="accent6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o-RO" dirty="0"/>
              <a:t> Sunteţi mici cititori. Povestea </a:t>
            </a:r>
            <a:r>
              <a:rPr lang="ro-RO" i="1" dirty="0"/>
              <a:t>Scufiţa Roşie </a:t>
            </a:r>
            <a:r>
              <a:rPr lang="ro-RO" dirty="0"/>
              <a:t> vă place mult şi de aceea veţi demonstra că puteţi să o citiţi singuri!</a:t>
            </a:r>
          </a:p>
          <a:p>
            <a:endParaRPr lang="ro-RO" dirty="0"/>
          </a:p>
          <a:p>
            <a:r>
              <a:rPr lang="ro-RO" dirty="0"/>
              <a:t>                  Găseşte propoziţia care corespunde imaginii, dând click pe cea corectă!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5715000"/>
            <a:ext cx="5111750" cy="7620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Limba</a:t>
            </a:r>
            <a:r>
              <a:rPr lang="en-US" dirty="0"/>
              <a:t> </a:t>
            </a:r>
            <a:r>
              <a:rPr lang="en-US" dirty="0" err="1"/>
              <a:t>rom</a:t>
            </a:r>
            <a:r>
              <a:rPr lang="ro-RO" dirty="0"/>
              <a:t>ână, clasa I</a:t>
            </a:r>
            <a:endParaRPr lang="en-US" dirty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848600" y="6172200"/>
            <a:ext cx="978408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382" y="990600"/>
            <a:ext cx="4322618" cy="27431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72000" y="4648200"/>
            <a:ext cx="4114800" cy="609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Scufiţa Roşie pleacă la bunica.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4572000" y="5410200"/>
            <a:ext cx="4114800" cy="609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Scufiţa Roşie se întâlneşte cu lupul.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4572000" y="3962400"/>
            <a:ext cx="4114800" cy="609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Scufiţa Roşie a ajuns la bunica.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838200" y="2743200"/>
            <a:ext cx="457200" cy="533400"/>
          </a:xfrm>
          <a:prstGeom prst="star5">
            <a:avLst/>
          </a:prstGeom>
          <a:solidFill>
            <a:srgbClr val="BF179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rved Up Arrow 11"/>
          <p:cNvSpPr/>
          <p:nvPr/>
        </p:nvSpPr>
        <p:spPr>
          <a:xfrm>
            <a:off x="8153400" y="4876800"/>
            <a:ext cx="301752" cy="274320"/>
          </a:xfrm>
          <a:prstGeom prst="curvedUp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68580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o-RO" sz="1400" dirty="0">
                <a:solidFill>
                  <a:schemeClr val="tx1"/>
                </a:solidFill>
              </a:rPr>
              <a:t>   SUNETUL ŞI LITERA  “f” MIC DE TIPAR </a:t>
            </a:r>
            <a:br>
              <a:rPr lang="ro-RO" sz="1400" dirty="0">
                <a:solidFill>
                  <a:schemeClr val="tx1"/>
                </a:solidFill>
              </a:rPr>
            </a:br>
            <a:r>
              <a:rPr lang="ro-RO" sz="1400" dirty="0">
                <a:solidFill>
                  <a:schemeClr val="tx1"/>
                </a:solidFill>
              </a:rPr>
              <a:t>       3. DIRIJAREA ÎNVĂŢĂRII</a:t>
            </a:r>
            <a:br>
              <a:rPr lang="ro-RO" sz="1400" dirty="0">
                <a:solidFill>
                  <a:schemeClr val="tx1"/>
                </a:solidFill>
              </a:rPr>
            </a:b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057400"/>
            <a:ext cx="2743200" cy="2895600"/>
          </a:xfrm>
          <a:solidFill>
            <a:schemeClr val="accent6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o-RO" dirty="0"/>
              <a:t>   Sunteţi mici cititori. Povestea </a:t>
            </a:r>
            <a:r>
              <a:rPr lang="ro-RO" i="1" dirty="0"/>
              <a:t>Scufiţa Roşie </a:t>
            </a:r>
            <a:r>
              <a:rPr lang="ro-RO" dirty="0"/>
              <a:t> vă place mult şi de aceea veţi demonstra că puteţi să o citiţi singuri!</a:t>
            </a:r>
          </a:p>
          <a:p>
            <a:endParaRPr lang="ro-RO" dirty="0"/>
          </a:p>
          <a:p>
            <a:r>
              <a:rPr lang="ro-RO" dirty="0"/>
              <a:t>                  Găseşte propoziţia care corespunde imaginii, dând click pe cea corectă!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5562600"/>
            <a:ext cx="5111750" cy="9144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Limba</a:t>
            </a:r>
            <a:r>
              <a:rPr lang="en-US" dirty="0"/>
              <a:t> </a:t>
            </a:r>
            <a:r>
              <a:rPr lang="en-US" dirty="0" err="1"/>
              <a:t>rom</a:t>
            </a:r>
            <a:r>
              <a:rPr lang="ro-RO" dirty="0"/>
              <a:t>ână, clasa I</a:t>
            </a:r>
            <a:endParaRPr lang="en-US" dirty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848600" y="6172200"/>
            <a:ext cx="978408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43000"/>
            <a:ext cx="4093742" cy="266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0" y="3886200"/>
            <a:ext cx="4343400" cy="609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Lupul fioros află de la fetiţă unde este casa bunicuţei.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95800" y="4724400"/>
            <a:ext cx="4419600" cy="609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Lupul mănâncă pe fetiţă.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95800" y="5486400"/>
            <a:ext cx="4343400" cy="609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Scufiţa Roşie vorbeşte cu fierarul.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838200" y="2971800"/>
            <a:ext cx="457200" cy="533400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rved Up Arrow 13"/>
          <p:cNvSpPr/>
          <p:nvPr/>
        </p:nvSpPr>
        <p:spPr>
          <a:xfrm>
            <a:off x="7848600" y="4191000"/>
            <a:ext cx="301752" cy="274320"/>
          </a:xfrm>
          <a:prstGeom prst="curvedUp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305800" cy="68580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o-RO" sz="1400" dirty="0">
                <a:solidFill>
                  <a:schemeClr val="tx1"/>
                </a:solidFill>
              </a:rPr>
              <a:t>    SUNETUL ŞI LITERA  “f” MIC DE TIPAR </a:t>
            </a:r>
            <a:br>
              <a:rPr lang="ro-RO" sz="1400" dirty="0">
                <a:solidFill>
                  <a:schemeClr val="tx1"/>
                </a:solidFill>
              </a:rPr>
            </a:br>
            <a:r>
              <a:rPr lang="ro-RO" sz="1400" dirty="0">
                <a:solidFill>
                  <a:schemeClr val="tx1"/>
                </a:solidFill>
              </a:rPr>
              <a:t>       3. DIRIJAREA ÎNVĂŢĂRII</a:t>
            </a:r>
            <a:br>
              <a:rPr lang="ro-RO" sz="1400" dirty="0">
                <a:solidFill>
                  <a:schemeClr val="tx1"/>
                </a:solidFill>
              </a:rPr>
            </a:b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828800"/>
            <a:ext cx="2743200" cy="2057400"/>
          </a:xfrm>
          <a:solidFill>
            <a:schemeClr val="accent6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o-RO" dirty="0"/>
              <a:t> Sunteţi mici cititori. Povestea </a:t>
            </a:r>
            <a:r>
              <a:rPr lang="ro-RO" i="1" dirty="0"/>
              <a:t>Scufiţa Roşie </a:t>
            </a:r>
            <a:r>
              <a:rPr lang="ro-RO" dirty="0"/>
              <a:t> vă place mult şi de aceea veţi demonstra că puteţi să o citiţi singuri!</a:t>
            </a:r>
          </a:p>
          <a:p>
            <a:endParaRPr lang="ro-RO" dirty="0"/>
          </a:p>
          <a:p>
            <a:r>
              <a:rPr lang="ro-RO" dirty="0"/>
              <a:t>                  Găseşte propoziţia care corespunde imaginii, dând click pe cea corectă!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5486400"/>
            <a:ext cx="5111750" cy="8382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Limba</a:t>
            </a:r>
            <a:r>
              <a:rPr lang="en-US" dirty="0"/>
              <a:t> </a:t>
            </a:r>
            <a:r>
              <a:rPr lang="en-US" dirty="0" err="1"/>
              <a:t>rom</a:t>
            </a:r>
            <a:r>
              <a:rPr lang="ro-RO" dirty="0"/>
              <a:t>ână, clasa I</a:t>
            </a:r>
            <a:endParaRPr lang="en-US" dirty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848600" y="6172200"/>
            <a:ext cx="978408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4400" y="2743200"/>
            <a:ext cx="457200" cy="533400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ctur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160508"/>
            <a:ext cx="3872272" cy="287809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648200" y="4191000"/>
            <a:ext cx="4114800" cy="533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>
                <a:solidFill>
                  <a:schemeClr val="tx1"/>
                </a:solidFill>
              </a:rPr>
              <a:t>Scufiţa Roşie cheamă iepuraşul.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48200" y="4876800"/>
            <a:ext cx="4191000" cy="533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>
                <a:solidFill>
                  <a:schemeClr val="tx1"/>
                </a:solidFill>
              </a:rPr>
              <a:t>O furtună neaşteptată o face pe fetiţă să se abată din drum. </a:t>
            </a:r>
            <a:r>
              <a:rPr lang="ro-RO" dirty="0"/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648200" y="5562600"/>
            <a:ext cx="4114800" cy="533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>
                <a:solidFill>
                  <a:schemeClr val="tx1"/>
                </a:solidFill>
              </a:rPr>
              <a:t>Scufiţa Roşie culege flori pentru bunica.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>
            <a:off x="7924800" y="5791200"/>
            <a:ext cx="301752" cy="274320"/>
          </a:xfrm>
          <a:prstGeom prst="curvedUp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77200" cy="68580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o-RO" sz="1400" dirty="0">
                <a:solidFill>
                  <a:schemeClr val="tx1"/>
                </a:solidFill>
              </a:rPr>
              <a:t>    SUNETUL ŞI LITERA  “f” MIC DE TIPAR </a:t>
            </a:r>
            <a:br>
              <a:rPr lang="ro-RO" sz="1400" dirty="0">
                <a:solidFill>
                  <a:schemeClr val="tx1"/>
                </a:solidFill>
              </a:rPr>
            </a:br>
            <a:r>
              <a:rPr lang="ro-RO" sz="1400" dirty="0">
                <a:solidFill>
                  <a:schemeClr val="tx1"/>
                </a:solidFill>
              </a:rPr>
              <a:t>       3. DIRIJAREA ÎNVĂŢĂRII</a:t>
            </a:r>
            <a:br>
              <a:rPr lang="ro-RO" sz="1400" dirty="0">
                <a:solidFill>
                  <a:schemeClr val="tx1"/>
                </a:solidFill>
              </a:rPr>
            </a:b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905000"/>
            <a:ext cx="2743200" cy="2362200"/>
          </a:xfrm>
          <a:solidFill>
            <a:schemeClr val="accent6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o-RO" dirty="0"/>
              <a:t> Sunteţi mici cititori. Povestea </a:t>
            </a:r>
            <a:r>
              <a:rPr lang="ro-RO" i="1" dirty="0"/>
              <a:t>Scufiţa Roşie </a:t>
            </a:r>
            <a:r>
              <a:rPr lang="ro-RO" dirty="0"/>
              <a:t> vă place mult şi de aceea veţi demonstra că puteţi să o citiţi singuri!</a:t>
            </a:r>
          </a:p>
          <a:p>
            <a:endParaRPr lang="ro-RO" dirty="0"/>
          </a:p>
          <a:p>
            <a:r>
              <a:rPr lang="ro-RO" dirty="0"/>
              <a:t>                  Găseşte propoziţia care corespunde imaginii, dând click pe cea corectă!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5791200"/>
            <a:ext cx="5111750" cy="685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Limba</a:t>
            </a:r>
            <a:r>
              <a:rPr lang="en-US" dirty="0"/>
              <a:t> </a:t>
            </a:r>
            <a:r>
              <a:rPr lang="en-US" dirty="0" err="1"/>
              <a:t>rom</a:t>
            </a:r>
            <a:r>
              <a:rPr lang="ro-RO" dirty="0"/>
              <a:t>ână, clasa I</a:t>
            </a:r>
            <a:endParaRPr lang="en-US" dirty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848600" y="6373368"/>
            <a:ext cx="978408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ictur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990600"/>
            <a:ext cx="4724400" cy="28955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962400" y="3962400"/>
            <a:ext cx="4724400" cy="6858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>
                <a:solidFill>
                  <a:schemeClr val="tx1"/>
                </a:solidFill>
              </a:rPr>
              <a:t>Bunica fetiţei este foarte bolnavă.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62400" y="4800600"/>
            <a:ext cx="4724400" cy="6858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>
                <a:solidFill>
                  <a:schemeClr val="tx1"/>
                </a:solidFill>
              </a:rPr>
              <a:t>Vânătorul face o vizită bunicuţei la spital.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62400" y="5638800"/>
            <a:ext cx="4724400" cy="6858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>
                <a:solidFill>
                  <a:schemeClr val="tx1"/>
                </a:solidFill>
              </a:rPr>
              <a:t>Lupul a ajuns la bunicuţă, a înghiţit-o şi acum o aşteaptă pe fetiţă.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914400" y="2819400"/>
            <a:ext cx="457200" cy="533400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rved Up Arrow 11"/>
          <p:cNvSpPr/>
          <p:nvPr/>
        </p:nvSpPr>
        <p:spPr>
          <a:xfrm>
            <a:off x="7010400" y="6019800"/>
            <a:ext cx="301752" cy="274320"/>
          </a:xfrm>
          <a:prstGeom prst="curvedUp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68580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o-RO" sz="1400" dirty="0">
                <a:solidFill>
                  <a:schemeClr val="tx1"/>
                </a:solidFill>
              </a:rPr>
              <a:t>    SUNETUL ŞI LITERA  “f” MIC DE TIPAR </a:t>
            </a:r>
            <a:br>
              <a:rPr lang="ro-RO" sz="1400" dirty="0">
                <a:solidFill>
                  <a:schemeClr val="tx1"/>
                </a:solidFill>
              </a:rPr>
            </a:br>
            <a:r>
              <a:rPr lang="ro-RO" sz="1400" dirty="0">
                <a:solidFill>
                  <a:schemeClr val="tx1"/>
                </a:solidFill>
              </a:rPr>
              <a:t>       3. DIRIJAREA ÎNVĂŢĂRII</a:t>
            </a:r>
            <a:br>
              <a:rPr lang="ro-RO" sz="1400" dirty="0">
                <a:solidFill>
                  <a:schemeClr val="tx1"/>
                </a:solidFill>
              </a:rPr>
            </a:b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905000"/>
            <a:ext cx="2743200" cy="2057400"/>
          </a:xfrm>
          <a:solidFill>
            <a:schemeClr val="accent6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o-RO" dirty="0"/>
              <a:t> Sunteţi mici cititori. Povestea </a:t>
            </a:r>
            <a:r>
              <a:rPr lang="ro-RO" i="1" dirty="0"/>
              <a:t>Scufiţa Roşie </a:t>
            </a:r>
            <a:r>
              <a:rPr lang="ro-RO" dirty="0"/>
              <a:t> vă place mult şi de aceea veţi demonstra că puteţi să o citiţi singuri!</a:t>
            </a:r>
          </a:p>
          <a:p>
            <a:endParaRPr lang="ro-RO" dirty="0"/>
          </a:p>
          <a:p>
            <a:r>
              <a:rPr lang="ro-RO" dirty="0"/>
              <a:t>                  Găseşte propoziţia care corespunde imaginii, dând click  pe cea corectă!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5638800"/>
            <a:ext cx="5111750" cy="685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Limba</a:t>
            </a:r>
            <a:r>
              <a:rPr lang="en-US" dirty="0"/>
              <a:t> </a:t>
            </a:r>
            <a:r>
              <a:rPr lang="en-US" dirty="0" err="1"/>
              <a:t>rom</a:t>
            </a:r>
            <a:r>
              <a:rPr lang="ro-RO" dirty="0"/>
              <a:t>ână, clasa I</a:t>
            </a:r>
            <a:endParaRPr lang="en-US" dirty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848600" y="6172200"/>
            <a:ext cx="978408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4400" y="2819400"/>
            <a:ext cx="457200" cy="533400"/>
          </a:xfrm>
          <a:prstGeom prst="star5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191000" y="4038600"/>
            <a:ext cx="4495800" cy="609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>
                <a:solidFill>
                  <a:schemeClr val="tx1"/>
                </a:solidFill>
              </a:rPr>
              <a:t>Lupul îngrijeşte florile frumoase ale bunicuţei.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Picture 8" descr="Pictur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219200"/>
            <a:ext cx="4495800" cy="2667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191000" y="4800600"/>
            <a:ext cx="4495800" cy="609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>
                <a:solidFill>
                  <a:schemeClr val="tx1"/>
                </a:solidFill>
              </a:rPr>
              <a:t>Înfometat, lupul fioros a înfulecat-o şi pe Scufiţa Roşie.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91000" y="5562600"/>
            <a:ext cx="4495800" cy="609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>
                <a:solidFill>
                  <a:schemeClr val="tx1"/>
                </a:solidFill>
              </a:rPr>
              <a:t>Căţeluşul Scufiţei doarme lângă ghiveciul cu flori frumoase.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>
            <a:off x="6781800" y="5105400"/>
            <a:ext cx="301752" cy="274320"/>
          </a:xfrm>
          <a:prstGeom prst="curvedUp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68580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o-RO" sz="1400" dirty="0">
                <a:solidFill>
                  <a:schemeClr val="tx1"/>
                </a:solidFill>
              </a:rPr>
              <a:t>     SUNETUL ŞI LITERA  “f” MIC DE TIPAR </a:t>
            </a:r>
            <a:br>
              <a:rPr lang="ro-RO" sz="1400" dirty="0">
                <a:solidFill>
                  <a:schemeClr val="tx1"/>
                </a:solidFill>
              </a:rPr>
            </a:br>
            <a:r>
              <a:rPr lang="ro-RO" sz="1400" dirty="0">
                <a:solidFill>
                  <a:schemeClr val="tx1"/>
                </a:solidFill>
              </a:rPr>
              <a:t>       3. DIRIJAREA ÎNVĂŢĂRII</a:t>
            </a:r>
            <a:br>
              <a:rPr lang="ro-RO" sz="1400" dirty="0">
                <a:solidFill>
                  <a:schemeClr val="tx1"/>
                </a:solidFill>
              </a:rPr>
            </a:b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905000"/>
            <a:ext cx="2743200" cy="2362200"/>
          </a:xfrm>
          <a:solidFill>
            <a:schemeClr val="accent6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o-RO" dirty="0"/>
              <a:t> Sunteţi mici cititori. Povestea </a:t>
            </a:r>
            <a:r>
              <a:rPr lang="ro-RO" i="1" dirty="0"/>
              <a:t>Scufiţa Roşie </a:t>
            </a:r>
            <a:r>
              <a:rPr lang="ro-RO" dirty="0"/>
              <a:t> vă place mult şi de aceea veţi demonstra că puteţi să o citiţi singuri!</a:t>
            </a:r>
          </a:p>
          <a:p>
            <a:endParaRPr lang="ro-RO" dirty="0"/>
          </a:p>
          <a:p>
            <a:r>
              <a:rPr lang="ro-RO" dirty="0"/>
              <a:t>                  Găseşte propoziţia care corespunde imaginii, dând click pe cea corectă!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5715000"/>
            <a:ext cx="5111750" cy="685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Limba</a:t>
            </a:r>
            <a:r>
              <a:rPr lang="en-US" dirty="0"/>
              <a:t> </a:t>
            </a:r>
            <a:r>
              <a:rPr lang="en-US" dirty="0" err="1"/>
              <a:t>rom</a:t>
            </a:r>
            <a:r>
              <a:rPr lang="ro-RO" dirty="0"/>
              <a:t>ână, clasa I</a:t>
            </a:r>
            <a:endParaRPr lang="en-US" dirty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924800" y="6373368"/>
            <a:ext cx="978408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4400" y="2819400"/>
            <a:ext cx="533400" cy="533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ctur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066800"/>
            <a:ext cx="4572000" cy="2971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91000" y="4191000"/>
            <a:ext cx="4724400" cy="609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>
                <a:solidFill>
                  <a:schemeClr val="tx1"/>
                </a:solidFill>
              </a:rPr>
              <a:t>Vânătorul ajută pe fiorosul lup să ajungă la căsuţa fetiţei.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91000" y="4953000"/>
            <a:ext cx="4724400" cy="609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>
                <a:solidFill>
                  <a:schemeClr val="tx1"/>
                </a:solidFill>
              </a:rPr>
              <a:t>În poieniţa din pădure vânătorul mănâncă afine.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91000" y="5715000"/>
            <a:ext cx="4724400" cy="609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>
                <a:solidFill>
                  <a:schemeClr val="tx1"/>
                </a:solidFill>
              </a:rPr>
              <a:t>Bunicuţa şi Scufiţa Roşie sunt salvate de vânător.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>
            <a:off x="5562600" y="6019800"/>
            <a:ext cx="301752" cy="274320"/>
          </a:xfrm>
          <a:prstGeom prst="curvedUp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68580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o-RO" sz="1400" dirty="0">
                <a:solidFill>
                  <a:schemeClr val="tx1"/>
                </a:solidFill>
              </a:rPr>
              <a:t>   SUNETUL ŞI LITERA  “f” MIC DE TIPAR </a:t>
            </a:r>
            <a:br>
              <a:rPr lang="ro-RO" sz="1400" dirty="0">
                <a:solidFill>
                  <a:schemeClr val="tx1"/>
                </a:solidFill>
              </a:rPr>
            </a:br>
            <a:r>
              <a:rPr lang="ro-RO" sz="1400" dirty="0">
                <a:solidFill>
                  <a:schemeClr val="tx1"/>
                </a:solidFill>
              </a:rPr>
              <a:t>       3. DIRIJAREA ÎNVĂŢĂRII</a:t>
            </a:r>
            <a:br>
              <a:rPr lang="ro-RO" sz="1400" dirty="0">
                <a:solidFill>
                  <a:schemeClr val="tx1"/>
                </a:solidFill>
              </a:rPr>
            </a:b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752600"/>
            <a:ext cx="2743200" cy="2438400"/>
          </a:xfrm>
          <a:solidFill>
            <a:schemeClr val="accent6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o-RO" dirty="0"/>
              <a:t> Sunteţi mici cititori. Povestea </a:t>
            </a:r>
            <a:r>
              <a:rPr lang="ro-RO" i="1" dirty="0"/>
              <a:t>Scufiţa Roşie </a:t>
            </a:r>
            <a:r>
              <a:rPr lang="ro-RO" dirty="0"/>
              <a:t> vă place mult şi de aceea veţi demonstra că puteţi să o citiţi singuri!</a:t>
            </a:r>
          </a:p>
          <a:p>
            <a:endParaRPr lang="ro-RO" dirty="0"/>
          </a:p>
          <a:p>
            <a:r>
              <a:rPr lang="ro-RO" dirty="0"/>
              <a:t>                  Găseşte propoziţia care corespunde imaginii, dând click pe cea corectă!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5638800"/>
            <a:ext cx="5111750" cy="7620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Limba</a:t>
            </a:r>
            <a:r>
              <a:rPr lang="en-US" dirty="0"/>
              <a:t> </a:t>
            </a:r>
            <a:r>
              <a:rPr lang="en-US" dirty="0" err="1"/>
              <a:t>rom</a:t>
            </a:r>
            <a:r>
              <a:rPr lang="ro-RO" dirty="0"/>
              <a:t>ână, clasa I</a:t>
            </a:r>
            <a:endParaRPr lang="en-US" dirty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924800" y="6373368"/>
            <a:ext cx="978408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91000" y="4191000"/>
            <a:ext cx="4724400" cy="609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>
                <a:solidFill>
                  <a:schemeClr val="tx1"/>
                </a:solidFill>
              </a:rPr>
              <a:t>Mama are o foarfecă mare cu care a croit o scufiţă nouă fetiţei.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7" descr="Picture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990600"/>
            <a:ext cx="4724400" cy="3048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191000" y="4876800"/>
            <a:ext cx="4724400" cy="609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>
                <a:solidFill>
                  <a:schemeClr val="tx1"/>
                </a:solidFill>
              </a:rPr>
              <a:t>Scoase afară din burta lupului, bunica şi fetiţa  sunt fericite.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91000" y="5638800"/>
            <a:ext cx="4724400" cy="609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>
                <a:solidFill>
                  <a:schemeClr val="tx1"/>
                </a:solidFill>
              </a:rPr>
              <a:t>Bunica şi fetiţa sunt foarte speriate de vânătorul fioros.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914400" y="2667000"/>
            <a:ext cx="533400" cy="457200"/>
          </a:xfrm>
          <a:prstGeom prst="star5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rved Up Arrow 11"/>
          <p:cNvSpPr/>
          <p:nvPr/>
        </p:nvSpPr>
        <p:spPr>
          <a:xfrm>
            <a:off x="6705600" y="5181600"/>
            <a:ext cx="301752" cy="274320"/>
          </a:xfrm>
          <a:prstGeom prst="curvedUp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533400"/>
            <a:ext cx="7924800" cy="685800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BF179F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  <a:sp3d>
            <a:bevelT w="114300" prst="artDeco"/>
          </a:sp3d>
        </p:spPr>
        <p:txBody>
          <a:bodyPr>
            <a:normAutofit fontScale="90000"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   </a:t>
            </a:r>
            <a:r>
              <a:rPr lang="ro-RO" sz="1600" dirty="0">
                <a:solidFill>
                  <a:schemeClr val="tx1"/>
                </a:solidFill>
              </a:rPr>
              <a:t>SUNETUL ŞI LITERA  “f” MIC DE TIPAR</a:t>
            </a:r>
            <a:br>
              <a:rPr lang="ro-RO" sz="1600" dirty="0">
                <a:solidFill>
                  <a:schemeClr val="tx1"/>
                </a:solidFill>
              </a:rPr>
            </a:br>
            <a:r>
              <a:rPr lang="ro-RO" sz="1400" dirty="0">
                <a:solidFill>
                  <a:schemeClr val="tx1"/>
                </a:solidFill>
              </a:rPr>
              <a:t>    1. REACTUALIZAREA CUNOŞTINŢELOR</a:t>
            </a:r>
            <a:br>
              <a:rPr lang="ro-RO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438400" cy="2438400"/>
          </a:xfrm>
          <a:solidFill>
            <a:srgbClr val="92D05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en-US" dirty="0"/>
              <a:t>SARCIN</a:t>
            </a:r>
            <a:r>
              <a:rPr lang="ro-RO" dirty="0"/>
              <a:t>Ă</a:t>
            </a:r>
          </a:p>
          <a:p>
            <a:endParaRPr lang="ro-RO" dirty="0"/>
          </a:p>
          <a:p>
            <a:r>
              <a:rPr lang="ro-RO" dirty="0"/>
              <a:t>   </a:t>
            </a:r>
            <a:r>
              <a:rPr lang="en-US" dirty="0" err="1"/>
              <a:t>Dac</a:t>
            </a:r>
            <a:r>
              <a:rPr lang="ro-RO" dirty="0"/>
              <a:t>ă vei descoperi litera care corespunde sunet</a:t>
            </a:r>
            <a:r>
              <a:rPr lang="en-US" dirty="0" err="1"/>
              <a:t>ului</a:t>
            </a:r>
            <a:r>
              <a:rPr lang="en-US" dirty="0"/>
              <a:t> cu</a:t>
            </a:r>
            <a:r>
              <a:rPr lang="ro-RO" dirty="0"/>
              <a:t>  </a:t>
            </a:r>
            <a:r>
              <a:rPr lang="en-US" dirty="0"/>
              <a:t>care </a:t>
            </a:r>
            <a:r>
              <a:rPr lang="ro-RO" dirty="0"/>
              <a:t>începe cuvântul reprezentat în imagine, vei avea ca recompensă o steluţă !</a:t>
            </a:r>
          </a:p>
          <a:p>
            <a:endParaRPr lang="ro-RO" dirty="0"/>
          </a:p>
          <a:p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81000" y="5562600"/>
            <a:ext cx="8305800" cy="685800"/>
          </a:xfrm>
        </p:spPr>
        <p:txBody>
          <a:bodyPr/>
          <a:lstStyle/>
          <a:p>
            <a:pPr algn="l">
              <a:buNone/>
            </a:pPr>
            <a:r>
              <a:rPr lang="en-US" dirty="0" err="1"/>
              <a:t>Limba</a:t>
            </a:r>
            <a:r>
              <a:rPr lang="en-US" dirty="0"/>
              <a:t> </a:t>
            </a:r>
            <a:r>
              <a:rPr lang="en-US" dirty="0" err="1"/>
              <a:t>rom</a:t>
            </a:r>
            <a:r>
              <a:rPr lang="ro-RO" dirty="0"/>
              <a:t>ână, clasa I</a:t>
            </a:r>
            <a:endParaRPr lang="en-US" dirty="0"/>
          </a:p>
        </p:txBody>
      </p:sp>
      <p:pic>
        <p:nvPicPr>
          <p:cNvPr id="4" name="Picture 3" descr="albinu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895600"/>
            <a:ext cx="1600200" cy="17526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</p:pic>
      <p:sp>
        <p:nvSpPr>
          <p:cNvPr id="12" name="5-Point Star 11"/>
          <p:cNvSpPr/>
          <p:nvPr/>
        </p:nvSpPr>
        <p:spPr>
          <a:xfrm>
            <a:off x="4343400" y="4572000"/>
            <a:ext cx="1143000" cy="10668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6248400" y="4953000"/>
            <a:ext cx="914400" cy="9144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5867400" y="1752600"/>
            <a:ext cx="914400" cy="914400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7772400" y="373380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6" name="5-Point Star 15"/>
          <p:cNvSpPr/>
          <p:nvPr/>
        </p:nvSpPr>
        <p:spPr>
          <a:xfrm>
            <a:off x="7315200" y="21336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4191000" y="2743200"/>
            <a:ext cx="914400" cy="914400"/>
          </a:xfrm>
          <a:prstGeom prst="star5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19" name="5-Point Star 18"/>
          <p:cNvSpPr/>
          <p:nvPr/>
        </p:nvSpPr>
        <p:spPr>
          <a:xfrm>
            <a:off x="-1295400" y="5029200"/>
            <a:ext cx="1295400" cy="1219200"/>
          </a:xfrm>
          <a:prstGeom prst="star5">
            <a:avLst/>
          </a:prstGeom>
          <a:solidFill>
            <a:srgbClr val="BF179F"/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H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7924800" y="6248400"/>
            <a:ext cx="978408" cy="484632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rved Up Arrow 22"/>
          <p:cNvSpPr/>
          <p:nvPr/>
        </p:nvSpPr>
        <p:spPr>
          <a:xfrm>
            <a:off x="7010400" y="4038600"/>
            <a:ext cx="301752" cy="274320"/>
          </a:xfrm>
          <a:prstGeom prst="curvedUp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8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125 0.5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5 0.41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35 0.077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18334 -0.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0.10833 -0.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17917 -0.133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-67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4583 -0.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153400" cy="704848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o-RO" sz="1400" dirty="0">
                <a:solidFill>
                  <a:schemeClr val="tx1"/>
                </a:solidFill>
              </a:rPr>
              <a:t>     SUNETUL ŞI LITERA  “f” MIC DE TIPAR </a:t>
            </a:r>
            <a:br>
              <a:rPr lang="ro-RO" sz="1400" dirty="0">
                <a:solidFill>
                  <a:schemeClr val="tx1"/>
                </a:solidFill>
              </a:rPr>
            </a:br>
            <a:r>
              <a:rPr lang="ro-RO" sz="1400" dirty="0">
                <a:solidFill>
                  <a:schemeClr val="tx1"/>
                </a:solidFill>
              </a:rPr>
              <a:t>       4.EVALUARE</a:t>
            </a:r>
            <a:br>
              <a:rPr lang="ro-RO" sz="1400" dirty="0">
                <a:solidFill>
                  <a:schemeClr val="tx1"/>
                </a:solidFill>
              </a:rPr>
            </a:br>
            <a:r>
              <a:rPr lang="ro-RO" sz="1400" dirty="0">
                <a:solidFill>
                  <a:schemeClr val="tx1"/>
                </a:solidFill>
              </a:rPr>
              <a:t> 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981200"/>
            <a:ext cx="2743200" cy="1295400"/>
          </a:xfrm>
          <a:solidFill>
            <a:schemeClr val="accent6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TESTUL</a:t>
            </a:r>
            <a:r>
              <a:rPr lang="ro-RO" dirty="0"/>
              <a:t> </a:t>
            </a:r>
            <a:r>
              <a:rPr lang="ro-RO" sz="1800" dirty="0"/>
              <a:t>1</a:t>
            </a:r>
          </a:p>
          <a:p>
            <a:r>
              <a:rPr lang="ro-RO" dirty="0"/>
              <a:t>  </a:t>
            </a:r>
            <a:r>
              <a:rPr lang="vi-VN" dirty="0"/>
              <a:t>Găseşte</a:t>
            </a:r>
            <a:r>
              <a:rPr lang="ro-RO" dirty="0"/>
              <a:t> propoziţia ascunsă printre cuvintele din dreapta, dând click pe cea corectă!</a:t>
            </a:r>
          </a:p>
          <a:p>
            <a:r>
              <a:rPr lang="ro-RO" dirty="0"/>
              <a:t>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5715000"/>
            <a:ext cx="5111750" cy="7620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Limba</a:t>
            </a:r>
            <a:r>
              <a:rPr lang="en-US" dirty="0"/>
              <a:t> </a:t>
            </a:r>
            <a:r>
              <a:rPr lang="en-US" dirty="0" err="1"/>
              <a:t>rom</a:t>
            </a:r>
            <a:r>
              <a:rPr lang="ro-RO" dirty="0"/>
              <a:t>ână, clasa I</a:t>
            </a:r>
            <a:endParaRPr lang="en-US" dirty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8001000" y="6373368"/>
            <a:ext cx="978408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57600" y="1828800"/>
            <a:ext cx="1676400" cy="1143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solidFill>
                  <a:schemeClr val="tx1"/>
                </a:solidFill>
              </a:rPr>
              <a:t>În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410200" y="1371600"/>
            <a:ext cx="1676400" cy="1143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solidFill>
                  <a:schemeClr val="tx1"/>
                </a:solidFill>
              </a:rPr>
              <a:t>girafe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962400" y="3048000"/>
            <a:ext cx="1676400" cy="1143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400" dirty="0">
                <a:solidFill>
                  <a:schemeClr val="tx1"/>
                </a:solidFill>
              </a:rPr>
              <a:t>trăiesc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0400" y="1981200"/>
            <a:ext cx="1676400" cy="1143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400" dirty="0">
                <a:solidFill>
                  <a:schemeClr val="tx1"/>
                </a:solidFill>
              </a:rPr>
              <a:t>Africa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19800" y="3048000"/>
            <a:ext cx="1676400" cy="1143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400" dirty="0">
                <a:solidFill>
                  <a:schemeClr val="tx1"/>
                </a:solidFill>
              </a:rPr>
              <a:t>multe.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4267200"/>
            <a:ext cx="4343400" cy="6858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>
                <a:solidFill>
                  <a:schemeClr val="tx1"/>
                </a:solidFill>
              </a:rPr>
              <a:t>Africa trăiesc În multe. girafe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62400" y="5029200"/>
            <a:ext cx="4343400" cy="6858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>
                <a:solidFill>
                  <a:schemeClr val="tx1"/>
                </a:solidFill>
              </a:rPr>
              <a:t>În trăiesc Africa girafe multe.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5791200"/>
            <a:ext cx="4343400" cy="6858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>
                <a:solidFill>
                  <a:schemeClr val="tx1"/>
                </a:solidFill>
              </a:rPr>
              <a:t>În Africa trăiesc girafe multe.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>
            <a:off x="7467600" y="5943600"/>
            <a:ext cx="301752" cy="274320"/>
          </a:xfrm>
          <a:prstGeom prst="curvedUpArrow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229600" cy="704848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o-RO" sz="1400" dirty="0">
                <a:solidFill>
                  <a:schemeClr val="tx1"/>
                </a:solidFill>
              </a:rPr>
              <a:t>SUNETUL ŞI LITERA  “f” MIC DE TIPAR </a:t>
            </a:r>
            <a:br>
              <a:rPr lang="ro-RO" sz="1400" dirty="0">
                <a:solidFill>
                  <a:schemeClr val="tx1"/>
                </a:solidFill>
              </a:rPr>
            </a:br>
            <a:r>
              <a:rPr lang="ro-RO" sz="1400" dirty="0">
                <a:solidFill>
                  <a:schemeClr val="tx1"/>
                </a:solidFill>
              </a:rPr>
              <a:t>       4.EVALUARE</a:t>
            </a:r>
            <a:br>
              <a:rPr lang="ro-RO" sz="1400" dirty="0">
                <a:solidFill>
                  <a:schemeClr val="tx1"/>
                </a:solidFill>
              </a:rPr>
            </a:b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200400" y="1295400"/>
            <a:ext cx="2743200" cy="1066800"/>
          </a:xfrm>
          <a:solidFill>
            <a:schemeClr val="accent6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TESTUL</a:t>
            </a:r>
            <a:r>
              <a:rPr lang="ro-RO" dirty="0"/>
              <a:t> </a:t>
            </a:r>
            <a:r>
              <a:rPr lang="ro-RO" sz="2000" dirty="0"/>
              <a:t>2</a:t>
            </a:r>
          </a:p>
          <a:p>
            <a:r>
              <a:rPr lang="ro-RO" dirty="0"/>
              <a:t>  Citeşte cu atenţie următoarele ghicitori şi află răspunsul dând click pe cuvântul potrivit.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5791200"/>
            <a:ext cx="5111750" cy="7620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Limba</a:t>
            </a:r>
            <a:r>
              <a:rPr lang="en-US" dirty="0"/>
              <a:t> </a:t>
            </a:r>
            <a:r>
              <a:rPr lang="en-US" dirty="0" err="1"/>
              <a:t>rom</a:t>
            </a:r>
            <a:r>
              <a:rPr lang="ro-RO" dirty="0"/>
              <a:t>ână, clasa I</a:t>
            </a:r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2438400"/>
            <a:ext cx="3124200" cy="19812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dirty="0">
                <a:solidFill>
                  <a:schemeClr val="tx1"/>
                </a:solidFill>
              </a:rPr>
              <a:t>1. Cine zboară printre flori</a:t>
            </a:r>
          </a:p>
          <a:p>
            <a:r>
              <a:rPr lang="ro-RO" dirty="0">
                <a:solidFill>
                  <a:schemeClr val="tx1"/>
                </a:solidFill>
              </a:rPr>
              <a:t>   În zig-zag de atâtea ori?</a:t>
            </a:r>
          </a:p>
          <a:p>
            <a:r>
              <a:rPr lang="ro-RO" dirty="0">
                <a:solidFill>
                  <a:schemeClr val="tx1"/>
                </a:solidFill>
              </a:rPr>
              <a:t>   Uite-aicea pe o floare</a:t>
            </a:r>
          </a:p>
          <a:p>
            <a:r>
              <a:rPr lang="ro-RO" dirty="0">
                <a:solidFill>
                  <a:schemeClr val="tx1"/>
                </a:solidFill>
              </a:rPr>
              <a:t>   Două aripi gălbioare.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" y="4495800"/>
            <a:ext cx="1524000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dirty="0">
                <a:solidFill>
                  <a:schemeClr val="tx1"/>
                </a:solidFill>
              </a:rPr>
              <a:t>greierele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24000" y="4953000"/>
            <a:ext cx="1371600" cy="762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schemeClr val="tx1"/>
                </a:solidFill>
              </a:rPr>
              <a:t>fluturele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67000" y="4495800"/>
            <a:ext cx="1371600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schemeClr val="tx1"/>
                </a:solidFill>
              </a:rPr>
              <a:t>furnica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8001000" y="6373368"/>
            <a:ext cx="978408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rved Up Arrow 9"/>
          <p:cNvSpPr/>
          <p:nvPr/>
        </p:nvSpPr>
        <p:spPr>
          <a:xfrm>
            <a:off x="1600200" y="5181600"/>
            <a:ext cx="301752" cy="274320"/>
          </a:xfrm>
          <a:prstGeom prst="curvedUp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38800" y="2590800"/>
            <a:ext cx="3048000" cy="2133600"/>
          </a:xfrm>
          <a:prstGeom prst="roundRect">
            <a:avLst>
              <a:gd name="adj" fmla="val 23016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dirty="0">
                <a:solidFill>
                  <a:schemeClr val="tx1"/>
                </a:solidFill>
              </a:rPr>
              <a:t>2.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o-RO" dirty="0">
                <a:solidFill>
                  <a:schemeClr val="tx1"/>
                </a:solidFill>
              </a:rPr>
              <a:t>Jucăuşă flacără </a:t>
            </a:r>
          </a:p>
          <a:p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ro-RO" dirty="0">
                <a:solidFill>
                  <a:schemeClr val="tx1"/>
                </a:solidFill>
              </a:rPr>
              <a:t>Pe copaci se caţără.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o-RO" dirty="0">
                <a:solidFill>
                  <a:schemeClr val="tx1"/>
                </a:solidFill>
              </a:rPr>
              <a:t>Este tare mitică,</a:t>
            </a:r>
          </a:p>
          <a:p>
            <a:r>
              <a:rPr lang="ro-RO" dirty="0">
                <a:solidFill>
                  <a:schemeClr val="tx1"/>
                </a:solidFill>
              </a:rPr>
              <a:t>O mai vezi prin rămurică, </a:t>
            </a:r>
            <a:r>
              <a:rPr lang="en-US" dirty="0">
                <a:solidFill>
                  <a:schemeClr val="tx1"/>
                </a:solidFill>
              </a:rPr>
              <a:t>         </a:t>
            </a:r>
            <a:r>
              <a:rPr lang="ro-RO" dirty="0">
                <a:solidFill>
                  <a:schemeClr val="tx1"/>
                </a:solidFill>
              </a:rPr>
              <a:t>Însă coada ei stufoasă</a:t>
            </a:r>
          </a:p>
          <a:p>
            <a:r>
              <a:rPr lang="ro-RO" dirty="0">
                <a:solidFill>
                  <a:schemeClr val="tx1"/>
                </a:solidFill>
              </a:rPr>
              <a:t>O face şi mai frumoasă</a:t>
            </a:r>
          </a:p>
          <a:p>
            <a:r>
              <a:rPr lang="ro-RO" dirty="0">
                <a:solidFill>
                  <a:schemeClr val="tx1"/>
                </a:solidFill>
              </a:rPr>
              <a:t>Cu alune se hrăneşte,</a:t>
            </a:r>
          </a:p>
          <a:p>
            <a:r>
              <a:rPr lang="ro-RO" dirty="0">
                <a:solidFill>
                  <a:schemeClr val="tx1"/>
                </a:solidFill>
              </a:rPr>
              <a:t>Găseşte cum se numeşte!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00600" y="4876800"/>
            <a:ext cx="1752600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400" dirty="0">
                <a:solidFill>
                  <a:schemeClr val="tx1"/>
                </a:solidFill>
              </a:rPr>
              <a:t>ciocănitoarea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324600" y="5486400"/>
            <a:ext cx="1219200" cy="5334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>
                <a:solidFill>
                  <a:schemeClr val="tx1"/>
                </a:solidFill>
              </a:rPr>
              <a:t>fluturele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620000" y="5105400"/>
            <a:ext cx="1371600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>
                <a:solidFill>
                  <a:schemeClr val="tx1"/>
                </a:solidFill>
              </a:rPr>
              <a:t>veveriţa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>
            <a:off x="8001000" y="5562600"/>
            <a:ext cx="301752" cy="274320"/>
          </a:xfrm>
          <a:prstGeom prst="curvedUp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77200" cy="781048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o-RO" sz="1400" dirty="0">
                <a:solidFill>
                  <a:schemeClr val="tx1"/>
                </a:solidFill>
              </a:rPr>
              <a:t>SUNETUL ŞI LITERA  “f” MIC DE TIPAR </a:t>
            </a:r>
            <a:br>
              <a:rPr lang="ro-RO" sz="1400" dirty="0">
                <a:solidFill>
                  <a:schemeClr val="tx1"/>
                </a:solidFill>
              </a:rPr>
            </a:br>
            <a:r>
              <a:rPr lang="ro-RO" sz="1400" dirty="0">
                <a:solidFill>
                  <a:schemeClr val="tx1"/>
                </a:solidFill>
              </a:rPr>
              <a:t>       4.EVALUARE</a:t>
            </a:r>
            <a:br>
              <a:rPr lang="ro-RO" sz="1400" dirty="0">
                <a:solidFill>
                  <a:schemeClr val="tx1"/>
                </a:solidFill>
              </a:rPr>
            </a:b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1524000"/>
          </a:xfrm>
          <a:solidFill>
            <a:schemeClr val="accent6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o-RO" dirty="0"/>
              <a:t>TESTUL  3 </a:t>
            </a:r>
          </a:p>
          <a:p>
            <a:r>
              <a:rPr lang="ro-RO" dirty="0"/>
              <a:t>Completează propoziţia din dreapta cu cuvintele care lipsesc, dând click pe cele corecte, aşezate sub enunţul dat.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5715000"/>
            <a:ext cx="5111750" cy="7620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Limba</a:t>
            </a:r>
            <a:r>
              <a:rPr lang="en-US" dirty="0"/>
              <a:t> </a:t>
            </a:r>
            <a:r>
              <a:rPr lang="en-US" dirty="0" err="1"/>
              <a:t>rom</a:t>
            </a:r>
            <a:r>
              <a:rPr lang="ro-RO" dirty="0"/>
              <a:t>ână, clasa I</a:t>
            </a:r>
            <a:endParaRPr lang="en-US" dirty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581400" y="1981200"/>
            <a:ext cx="5257800" cy="12192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dirty="0">
                <a:solidFill>
                  <a:schemeClr val="tx1"/>
                </a:solidFill>
              </a:rPr>
              <a:t>În luna ………………………….., Eftimie  a …………….   </a:t>
            </a:r>
          </a:p>
          <a:p>
            <a:endParaRPr lang="ro-RO" dirty="0">
              <a:solidFill>
                <a:schemeClr val="tx1"/>
              </a:solidFill>
            </a:endParaRPr>
          </a:p>
          <a:p>
            <a:r>
              <a:rPr lang="ro-RO" dirty="0">
                <a:solidFill>
                  <a:schemeClr val="tx1"/>
                </a:solidFill>
              </a:rPr>
              <a:t>la un concurs de fizică.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657600" y="3352800"/>
            <a:ext cx="1371600" cy="533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>
                <a:solidFill>
                  <a:schemeClr val="tx1"/>
                </a:solidFill>
              </a:rPr>
              <a:t>cofetărie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486400" y="3505200"/>
            <a:ext cx="1295400" cy="533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>
                <a:solidFill>
                  <a:schemeClr val="tx1"/>
                </a:solidFill>
              </a:rPr>
              <a:t>februarie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19600" y="4343400"/>
            <a:ext cx="1143000" cy="45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>
                <a:solidFill>
                  <a:schemeClr val="tx1"/>
                </a:solidFill>
              </a:rPr>
              <a:t>fost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39000" y="3505200"/>
            <a:ext cx="1219200" cy="45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>
                <a:solidFill>
                  <a:schemeClr val="tx1"/>
                </a:solidFill>
              </a:rPr>
              <a:t>dus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553200" y="4343400"/>
            <a:ext cx="1143000" cy="533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>
                <a:solidFill>
                  <a:schemeClr val="tx1"/>
                </a:solidFill>
              </a:rPr>
              <a:t>de  pe cer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0" y="5943600"/>
            <a:ext cx="1600200" cy="685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Felicit</a:t>
            </a:r>
            <a:r>
              <a:rPr lang="ro-RO" sz="1400" dirty="0">
                <a:solidFill>
                  <a:schemeClr val="tx1"/>
                </a:solidFill>
              </a:rPr>
              <a:t>ări!</a:t>
            </a:r>
          </a:p>
          <a:p>
            <a:pPr algn="ctr"/>
            <a:r>
              <a:rPr lang="ro-RO" sz="1400" dirty="0">
                <a:solidFill>
                  <a:schemeClr val="tx1"/>
                </a:solidFill>
              </a:rPr>
              <a:t>Ai lucrat foarte bine!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09584 -0.205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2498E-6 L 0.32917 -0.3219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-161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905000"/>
            <a:ext cx="1615633" cy="1797676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5-Point Star 4"/>
          <p:cNvSpPr/>
          <p:nvPr/>
        </p:nvSpPr>
        <p:spPr>
          <a:xfrm>
            <a:off x="4419600" y="1447800"/>
            <a:ext cx="914400" cy="914400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i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4953000" y="4267200"/>
            <a:ext cx="914400" cy="914400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4038600" y="2743200"/>
            <a:ext cx="914400" cy="914400"/>
          </a:xfrm>
          <a:prstGeom prst="star5">
            <a:avLst/>
          </a:prstGeom>
          <a:solidFill>
            <a:srgbClr val="BF179F"/>
          </a:solidFill>
          <a:effectLst>
            <a:reflection blurRad="6350" stA="50000" endA="300" endPos="90000" dist="50800" dir="5400000" sy="-100000" algn="bl" rotWithShape="0"/>
          </a:effectLst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8001000" y="3505200"/>
            <a:ext cx="914400" cy="914400"/>
          </a:xfrm>
          <a:prstGeom prst="star5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O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7162800" y="4419600"/>
            <a:ext cx="914400" cy="914400"/>
          </a:xfrm>
          <a:prstGeom prst="star5">
            <a:avLst/>
          </a:prstGeom>
          <a:effectLst>
            <a:innerShdw blurRad="114300">
              <a:prstClr val="black"/>
            </a:inn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7924800" y="1752600"/>
            <a:ext cx="914400" cy="914400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77200" cy="6858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txBody>
          <a:bodyPr/>
          <a:lstStyle/>
          <a:p>
            <a:pPr algn="ctr"/>
            <a:r>
              <a:rPr lang="ro-RO" sz="1400" dirty="0">
                <a:solidFill>
                  <a:schemeClr val="tx1"/>
                </a:solidFill>
              </a:rPr>
              <a:t>    SUNETUL ŞI LITERA  “f” MIC DE TIPAR</a:t>
            </a:r>
            <a:br>
              <a:rPr lang="ro-RO" sz="1400" dirty="0">
                <a:solidFill>
                  <a:schemeClr val="tx1"/>
                </a:solidFill>
              </a:rPr>
            </a:br>
            <a:r>
              <a:rPr lang="ro-RO" sz="1200" dirty="0">
                <a:solidFill>
                  <a:schemeClr val="tx1"/>
                </a:solidFill>
              </a:rPr>
              <a:t>    1. REACTUALIZAREA CUNOŞTINŢELOR</a:t>
            </a:r>
            <a:br>
              <a:rPr lang="ro-RO" sz="1200" dirty="0">
                <a:solidFill>
                  <a:schemeClr val="tx1"/>
                </a:solidFill>
              </a:rPr>
            </a:br>
            <a:endParaRPr lang="en-US" sz="14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2"/>
          </p:nvPr>
        </p:nvSpPr>
        <p:spPr>
          <a:xfrm>
            <a:off x="685800" y="1828800"/>
            <a:ext cx="2209800" cy="2286000"/>
          </a:xfrm>
          <a:solidFill>
            <a:schemeClr val="accent6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ro-RO" sz="1200" dirty="0"/>
              <a:t>SARCINĂ</a:t>
            </a:r>
          </a:p>
          <a:p>
            <a:r>
              <a:rPr lang="en-US" dirty="0" err="1"/>
              <a:t>Dac</a:t>
            </a:r>
            <a:r>
              <a:rPr lang="ro-RO" dirty="0"/>
              <a:t>ă vei descoperi litera care corespunde sunet</a:t>
            </a:r>
            <a:r>
              <a:rPr lang="en-US" dirty="0" err="1"/>
              <a:t>ului</a:t>
            </a:r>
            <a:r>
              <a:rPr lang="en-US" dirty="0"/>
              <a:t> cu</a:t>
            </a:r>
            <a:r>
              <a:rPr lang="ro-RO" dirty="0"/>
              <a:t> </a:t>
            </a:r>
            <a:r>
              <a:rPr lang="en-US" dirty="0"/>
              <a:t> care </a:t>
            </a:r>
            <a:r>
              <a:rPr lang="ro-RO" dirty="0"/>
              <a:t> începe cuvântul reprezentat în imagine, vei avea ca recompensă o steluţă !</a:t>
            </a:r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609600" y="5334000"/>
            <a:ext cx="7162800" cy="9144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Limba</a:t>
            </a:r>
            <a:r>
              <a:rPr lang="en-US" dirty="0"/>
              <a:t> </a:t>
            </a:r>
            <a:r>
              <a:rPr lang="en-US" dirty="0" err="1"/>
              <a:t>rom</a:t>
            </a:r>
            <a:r>
              <a:rPr lang="ro-RO" dirty="0"/>
              <a:t>ână, clasa I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-1524000" y="4267200"/>
            <a:ext cx="1371600" cy="1066800"/>
          </a:xfrm>
          <a:prstGeom prst="star5">
            <a:avLst/>
          </a:prstGeom>
          <a:solidFill>
            <a:srgbClr val="BF179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7924800" y="6373368"/>
            <a:ext cx="978408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rved Up Arrow 13"/>
          <p:cNvSpPr/>
          <p:nvPr/>
        </p:nvSpPr>
        <p:spPr>
          <a:xfrm>
            <a:off x="7315200" y="3352800"/>
            <a:ext cx="301752" cy="274320"/>
          </a:xfrm>
          <a:prstGeom prst="curvedUp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0.01667 -0.2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08334 0.266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13334 -0.044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2 0.244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22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22623E-6 L 0.28334 -0.111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667000"/>
            <a:ext cx="1524000" cy="1680673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8001000" y="3048000"/>
            <a:ext cx="914400" cy="914400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  <a:scene3d>
            <a:camera prst="perspectiveLef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77200" cy="6858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/>
            <a:r>
              <a:rPr lang="ro-RO" sz="1400" dirty="0">
                <a:solidFill>
                  <a:schemeClr val="tx1"/>
                </a:solidFill>
              </a:rPr>
              <a:t>SUNETUL ŞI LITERA  “f” MIC DE TIPAR</a:t>
            </a:r>
            <a:br>
              <a:rPr lang="ro-RO" sz="1400" dirty="0">
                <a:solidFill>
                  <a:schemeClr val="tx1"/>
                </a:solidFill>
              </a:rPr>
            </a:br>
            <a:r>
              <a:rPr lang="ro-RO" sz="1400" dirty="0">
                <a:solidFill>
                  <a:schemeClr val="tx1"/>
                </a:solidFill>
              </a:rPr>
              <a:t>    1. REACTUALIZAREA CUNOŞTINŢELOR</a:t>
            </a:r>
            <a:br>
              <a:rPr lang="ro-RO" sz="1400" dirty="0">
                <a:solidFill>
                  <a:schemeClr val="tx1"/>
                </a:solidFill>
              </a:rPr>
            </a:br>
            <a:endParaRPr lang="en-US" sz="1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2"/>
          </p:nvPr>
        </p:nvSpPr>
        <p:spPr>
          <a:xfrm>
            <a:off x="762000" y="1676400"/>
            <a:ext cx="2057400" cy="2133600"/>
          </a:xfrm>
          <a:solidFill>
            <a:schemeClr val="accent6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ro-RO" dirty="0"/>
              <a:t>SARCINĂ</a:t>
            </a:r>
          </a:p>
          <a:p>
            <a:r>
              <a:rPr lang="en-US" dirty="0" err="1"/>
              <a:t>Dac</a:t>
            </a:r>
            <a:r>
              <a:rPr lang="ro-RO" dirty="0"/>
              <a:t>ă vei descoperi litera care corespunde sunet</a:t>
            </a:r>
            <a:r>
              <a:rPr lang="en-US" dirty="0" err="1"/>
              <a:t>ului</a:t>
            </a:r>
            <a:r>
              <a:rPr lang="en-US" dirty="0"/>
              <a:t> cu</a:t>
            </a:r>
            <a:r>
              <a:rPr lang="ro-RO" dirty="0"/>
              <a:t> care  începe cuvântul reprezentat în imagine, vei avea ca recompensă o steluţă !</a:t>
            </a:r>
          </a:p>
          <a:p>
            <a:endParaRPr lang="ro-RO" dirty="0"/>
          </a:p>
        </p:txBody>
      </p:sp>
      <p:sp>
        <p:nvSpPr>
          <p:cNvPr id="12" name="5-Point Star 11"/>
          <p:cNvSpPr/>
          <p:nvPr/>
        </p:nvSpPr>
        <p:spPr>
          <a:xfrm>
            <a:off x="6858000" y="1295400"/>
            <a:ext cx="914400" cy="914400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4572000" y="1066800"/>
            <a:ext cx="914400" cy="914400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3581400" y="3276600"/>
            <a:ext cx="914400" cy="9144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4419600" y="5105400"/>
            <a:ext cx="914400" cy="914400"/>
          </a:xfrm>
          <a:prstGeom prst="star5">
            <a:avLst/>
          </a:prstGeom>
          <a:solidFill>
            <a:srgbClr val="BF179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90000" dir="5400000" sy="-100000" algn="bl" rotWithShape="0"/>
          </a:effectLst>
          <a:scene3d>
            <a:camera prst="perspectiveRight"/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</a:t>
            </a:r>
          </a:p>
        </p:txBody>
      </p:sp>
      <p:sp>
        <p:nvSpPr>
          <p:cNvPr id="16" name="5-Point Star 15"/>
          <p:cNvSpPr/>
          <p:nvPr/>
        </p:nvSpPr>
        <p:spPr>
          <a:xfrm>
            <a:off x="6858000" y="5334000"/>
            <a:ext cx="914400" cy="914400"/>
          </a:xfrm>
          <a:prstGeom prst="star5">
            <a:avLst/>
          </a:prstGeom>
          <a:solidFill>
            <a:schemeClr val="accent4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-1295400" y="3733800"/>
            <a:ext cx="1295400" cy="1143000"/>
          </a:xfrm>
          <a:prstGeom prst="star5">
            <a:avLst/>
          </a:prstGeom>
          <a:solidFill>
            <a:srgbClr val="BF179F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perspectiveFron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/>
              <a:t>R</a:t>
            </a:r>
            <a:endParaRPr lang="en-US" sz="2800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>
          <a:xfrm>
            <a:off x="457200" y="5486400"/>
            <a:ext cx="3886200" cy="9144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Limba</a:t>
            </a:r>
            <a:r>
              <a:rPr lang="en-US" dirty="0"/>
              <a:t> </a:t>
            </a:r>
            <a:r>
              <a:rPr lang="en-US" dirty="0" err="1"/>
              <a:t>rom</a:t>
            </a:r>
            <a:r>
              <a:rPr lang="ro-RO" dirty="0"/>
              <a:t>ână, clasa I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7924800" y="6248400"/>
            <a:ext cx="978408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rved Up Arrow 18"/>
          <p:cNvSpPr/>
          <p:nvPr/>
        </p:nvSpPr>
        <p:spPr>
          <a:xfrm>
            <a:off x="6858000" y="3886200"/>
            <a:ext cx="301752" cy="274320"/>
          </a:xfrm>
          <a:prstGeom prst="curvedUp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025 -0.3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11667 -0.222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-11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82373E-6 L 0.2875 -0.111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41667 0.011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C -0.04132 0.21273 -0.08247 0.42547 -0.1 0.5111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11667 0.3777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858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/>
            <a:r>
              <a:rPr lang="ro-RO" sz="1400" dirty="0">
                <a:solidFill>
                  <a:schemeClr val="tx1"/>
                </a:solidFill>
              </a:rPr>
              <a:t>     SUNETUL ŞI LITERA  “f” MIC DE TIPAR</a:t>
            </a:r>
            <a:br>
              <a:rPr lang="ro-RO" sz="1400" dirty="0">
                <a:solidFill>
                  <a:schemeClr val="tx1"/>
                </a:solidFill>
              </a:rPr>
            </a:br>
            <a:r>
              <a:rPr lang="ro-RO" sz="1400" dirty="0">
                <a:solidFill>
                  <a:schemeClr val="tx1"/>
                </a:solidFill>
              </a:rPr>
              <a:t>    1. REACTUALIZAREA CUNOŞTINŢELOR</a:t>
            </a:r>
            <a:br>
              <a:rPr lang="ro-RO" sz="1400" dirty="0">
                <a:solidFill>
                  <a:schemeClr val="tx1"/>
                </a:solidFill>
              </a:rPr>
            </a:br>
            <a:endParaRPr lang="en-US" sz="1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2"/>
          </p:nvPr>
        </p:nvSpPr>
        <p:spPr>
          <a:xfrm>
            <a:off x="685800" y="2057400"/>
            <a:ext cx="2209800" cy="2209800"/>
          </a:xfrm>
          <a:solidFill>
            <a:schemeClr val="accent6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o-RO" dirty="0"/>
              <a:t>   SARCINĂ</a:t>
            </a:r>
          </a:p>
          <a:p>
            <a:r>
              <a:rPr lang="en-US" dirty="0" err="1"/>
              <a:t>Dac</a:t>
            </a:r>
            <a:r>
              <a:rPr lang="ro-RO" dirty="0"/>
              <a:t>ă vei descoperi litera care corespunde sunet</a:t>
            </a:r>
            <a:r>
              <a:rPr lang="en-US" dirty="0" err="1"/>
              <a:t>ului</a:t>
            </a:r>
            <a:r>
              <a:rPr lang="en-US" dirty="0"/>
              <a:t> cu</a:t>
            </a:r>
            <a:r>
              <a:rPr lang="ro-RO" dirty="0"/>
              <a:t> care începe cuvântul reprezentat în imagine, vei avea ca recompensă o steluţă !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5181600"/>
            <a:ext cx="4191000" cy="1066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Limba</a:t>
            </a:r>
            <a:r>
              <a:rPr lang="en-US" dirty="0"/>
              <a:t> </a:t>
            </a:r>
            <a:r>
              <a:rPr lang="en-US" dirty="0" err="1"/>
              <a:t>rom</a:t>
            </a:r>
            <a:r>
              <a:rPr lang="ro-RO" dirty="0"/>
              <a:t>ână, clasa I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lal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447800"/>
            <a:ext cx="1321215" cy="1571348"/>
          </a:xfrm>
          <a:prstGeom prst="rect">
            <a:avLst/>
          </a:prstGeom>
        </p:spPr>
      </p:pic>
      <p:sp>
        <p:nvSpPr>
          <p:cNvPr id="12" name="5-Point Star 11"/>
          <p:cNvSpPr/>
          <p:nvPr/>
        </p:nvSpPr>
        <p:spPr>
          <a:xfrm>
            <a:off x="7239000" y="4267200"/>
            <a:ext cx="914400" cy="914400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5638800" y="4953000"/>
            <a:ext cx="914400" cy="914400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V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3886200" y="4267200"/>
            <a:ext cx="914400" cy="914400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3733800" y="2362200"/>
            <a:ext cx="914400" cy="914400"/>
          </a:xfrm>
          <a:prstGeom prst="star5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5-Point Star 15"/>
          <p:cNvSpPr/>
          <p:nvPr/>
        </p:nvSpPr>
        <p:spPr>
          <a:xfrm>
            <a:off x="7696200" y="2438400"/>
            <a:ext cx="914400" cy="914400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-1066800" y="4419600"/>
            <a:ext cx="1066800" cy="990600"/>
          </a:xfrm>
          <a:prstGeom prst="star5">
            <a:avLst/>
          </a:prstGeom>
          <a:solidFill>
            <a:srgbClr val="BF179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/>
              <a:t>C</a:t>
            </a:r>
            <a:endParaRPr lang="en-US" sz="2400" dirty="0"/>
          </a:p>
        </p:txBody>
      </p:sp>
      <p:sp>
        <p:nvSpPr>
          <p:cNvPr id="18" name="Right Arrow 17"/>
          <p:cNvSpPr/>
          <p:nvPr/>
        </p:nvSpPr>
        <p:spPr>
          <a:xfrm>
            <a:off x="7848600" y="6248400"/>
            <a:ext cx="978408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rved Up Arrow 18"/>
          <p:cNvSpPr/>
          <p:nvPr/>
        </p:nvSpPr>
        <p:spPr>
          <a:xfrm>
            <a:off x="6781800" y="2362200"/>
            <a:ext cx="301752" cy="274320"/>
          </a:xfrm>
          <a:prstGeom prst="curvedUp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75 -0.1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44167 0.144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5 -0.188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5833 -0.322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61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73144E-7 L 0.275 -0.1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44167 0.144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685800"/>
          </a:xfr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scene3d>
            <a:camera prst="perspective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o-RO" sz="1400" dirty="0">
                <a:solidFill>
                  <a:schemeClr val="tx1"/>
                </a:solidFill>
              </a:rPr>
              <a:t>SUNETUL ŞI LITERA  “f” MIC DE TIPAR</a:t>
            </a:r>
            <a:br>
              <a:rPr lang="ro-RO" sz="1400" dirty="0">
                <a:solidFill>
                  <a:schemeClr val="tx1"/>
                </a:solidFill>
              </a:rPr>
            </a:br>
            <a:r>
              <a:rPr lang="ro-RO" sz="1400" dirty="0">
                <a:solidFill>
                  <a:schemeClr val="tx1"/>
                </a:solidFill>
              </a:rPr>
              <a:t>    1. REACTUALIZAREA CUNOŞTINŢELOR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38200" y="1828800"/>
            <a:ext cx="2133600" cy="2133600"/>
          </a:xfr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ro-RO" dirty="0"/>
              <a:t>SARCINĂ</a:t>
            </a:r>
          </a:p>
          <a:p>
            <a:r>
              <a:rPr lang="en-US" dirty="0"/>
              <a:t> </a:t>
            </a:r>
            <a:r>
              <a:rPr lang="en-US" dirty="0" err="1"/>
              <a:t>Dac</a:t>
            </a:r>
            <a:r>
              <a:rPr lang="ro-RO" dirty="0"/>
              <a:t>ă vei descoperi litera care corespunde sunet</a:t>
            </a:r>
            <a:r>
              <a:rPr lang="en-US" dirty="0" err="1"/>
              <a:t>ului</a:t>
            </a:r>
            <a:r>
              <a:rPr lang="en-US" dirty="0"/>
              <a:t> cu</a:t>
            </a:r>
            <a:r>
              <a:rPr lang="ro-RO" dirty="0"/>
              <a:t> care  începe cuvântul reprezentat în imagine, vei avea ca recompensă o steluţă !</a:t>
            </a:r>
          </a:p>
          <a:p>
            <a:endParaRPr lang="ro-RO" dirty="0"/>
          </a:p>
          <a:p>
            <a:endParaRPr lang="ro-R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5105400"/>
            <a:ext cx="4267200" cy="11430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Limba</a:t>
            </a:r>
            <a:r>
              <a:rPr lang="en-US" dirty="0"/>
              <a:t> </a:t>
            </a:r>
            <a:r>
              <a:rPr lang="en-US" dirty="0" err="1"/>
              <a:t>rom</a:t>
            </a:r>
            <a:r>
              <a:rPr lang="ro-RO" dirty="0"/>
              <a:t>ână, clasa I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924800" y="6172200"/>
            <a:ext cx="978408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o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676400"/>
            <a:ext cx="1741714" cy="1524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5-Point Star 6"/>
          <p:cNvSpPr/>
          <p:nvPr/>
        </p:nvSpPr>
        <p:spPr>
          <a:xfrm>
            <a:off x="4953000" y="3962400"/>
            <a:ext cx="914400" cy="914400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solidFill>
                  <a:schemeClr val="tx1"/>
                </a:solidFill>
                <a:latin typeface="Arial Rounded MT Bold" pitchFamily="34" charset="0"/>
              </a:rPr>
              <a:t>o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7467600" y="4038600"/>
            <a:ext cx="914400" cy="914400"/>
          </a:xfrm>
          <a:prstGeom prst="star5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solidFill>
                  <a:schemeClr val="tx1"/>
                </a:solidFill>
              </a:rPr>
              <a:t>ş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8001000" y="2667000"/>
            <a:ext cx="914400" cy="914400"/>
          </a:xfrm>
          <a:prstGeom prst="star5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solidFill>
                  <a:schemeClr val="tx1"/>
                </a:solidFill>
              </a:rPr>
              <a:t>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6172200" y="4267200"/>
            <a:ext cx="914400" cy="914400"/>
          </a:xfrm>
          <a:prstGeom prst="star5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4343400" y="2819400"/>
            <a:ext cx="914400" cy="914400"/>
          </a:xfrm>
          <a:prstGeom prst="star5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-1219200" y="4191000"/>
            <a:ext cx="1219200" cy="1143000"/>
          </a:xfrm>
          <a:prstGeom prst="star5">
            <a:avLst/>
          </a:prstGeom>
          <a:solidFill>
            <a:srgbClr val="BF179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solidFill>
                  <a:schemeClr val="tx1"/>
                </a:solidFill>
              </a:rPr>
              <a:t>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>
            <a:off x="7543800" y="2362200"/>
            <a:ext cx="301752" cy="274320"/>
          </a:xfrm>
          <a:prstGeom prst="curvedUp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0833 -0.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5 -0.277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39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2602E-6 L 0.30833 -0.1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0.1 0.211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8333 0.21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1667 0.288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704848"/>
          </a:xfr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ro-RO" sz="1400" dirty="0">
                <a:solidFill>
                  <a:schemeClr val="tx1"/>
                </a:solidFill>
              </a:rPr>
              <a:t>SUNETUL ŞI LITERA  “f” MIC DE TIPAR</a:t>
            </a:r>
            <a:br>
              <a:rPr lang="ro-RO" sz="1400" dirty="0">
                <a:solidFill>
                  <a:schemeClr val="tx1"/>
                </a:solidFill>
              </a:rPr>
            </a:br>
            <a:r>
              <a:rPr lang="ro-RO" sz="1400" dirty="0">
                <a:solidFill>
                  <a:schemeClr val="tx1"/>
                </a:solidFill>
              </a:rPr>
              <a:t>    1. REACTUALIZAREA CUNOŞTINŢELOR</a:t>
            </a:r>
            <a:br>
              <a:rPr lang="ro-RO" sz="1400" dirty="0">
                <a:solidFill>
                  <a:schemeClr val="tx1"/>
                </a:solidFill>
              </a:rPr>
            </a:b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362200" cy="2133600"/>
          </a:xfrm>
          <a:solidFill>
            <a:schemeClr val="accent6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o-RO" dirty="0"/>
              <a:t>  SARCINĂ</a:t>
            </a:r>
          </a:p>
          <a:p>
            <a:endParaRPr lang="ro-RO" dirty="0"/>
          </a:p>
          <a:p>
            <a:r>
              <a:rPr lang="en-US" dirty="0" err="1"/>
              <a:t>Dac</a:t>
            </a:r>
            <a:r>
              <a:rPr lang="ro-RO" dirty="0"/>
              <a:t>ă vei descoperi litera care corespunde sunet</a:t>
            </a:r>
            <a:r>
              <a:rPr lang="en-US" dirty="0" err="1"/>
              <a:t>ului</a:t>
            </a:r>
            <a:r>
              <a:rPr lang="en-US" dirty="0"/>
              <a:t> cu</a:t>
            </a:r>
            <a:r>
              <a:rPr lang="ro-RO" dirty="0"/>
              <a:t>  care începe cuvântul reprezentat în imagine, vei avea ca recompensă o steluţă !</a:t>
            </a:r>
          </a:p>
          <a:p>
            <a:endParaRPr lang="ro-R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5410200"/>
            <a:ext cx="5111750" cy="9144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Limba</a:t>
            </a:r>
            <a:r>
              <a:rPr lang="en-US" dirty="0"/>
              <a:t> </a:t>
            </a:r>
            <a:r>
              <a:rPr lang="en-US" dirty="0" err="1"/>
              <a:t>rom</a:t>
            </a:r>
            <a:r>
              <a:rPr lang="ro-RO" dirty="0"/>
              <a:t>ână, clasa I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848600" y="6172200"/>
            <a:ext cx="978408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Program Files\Microsoft Office\MEDIA\CAGCAT10\j030549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676400"/>
            <a:ext cx="1810512" cy="14859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5-Point Star 6"/>
          <p:cNvSpPr/>
          <p:nvPr/>
        </p:nvSpPr>
        <p:spPr>
          <a:xfrm>
            <a:off x="4495800" y="3810000"/>
            <a:ext cx="914400" cy="914400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7086600" y="4114800"/>
            <a:ext cx="914400" cy="914400"/>
          </a:xfrm>
          <a:prstGeom prst="star5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solidFill>
                  <a:schemeClr val="tx1"/>
                </a:solidFill>
              </a:rPr>
              <a:t>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5943600" y="4495800"/>
            <a:ext cx="914400" cy="914400"/>
          </a:xfrm>
          <a:prstGeom prst="star5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7924800" y="2667000"/>
            <a:ext cx="914400" cy="914400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solidFill>
                  <a:schemeClr val="tx1"/>
                </a:solidFill>
              </a:rPr>
              <a:t>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4191000" y="2590800"/>
            <a:ext cx="914400" cy="914400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solidFill>
                  <a:schemeClr val="tx1"/>
                </a:solidFill>
              </a:rPr>
              <a:t>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-1066800" y="4648200"/>
            <a:ext cx="1066800" cy="1143000"/>
          </a:xfrm>
          <a:prstGeom prst="star5">
            <a:avLst/>
          </a:prstGeom>
          <a:solidFill>
            <a:srgbClr val="BF179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solidFill>
                  <a:schemeClr val="tx1"/>
                </a:solidFill>
              </a:rPr>
              <a:t>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>
            <a:off x="6781800" y="3124200"/>
            <a:ext cx="301752" cy="274320"/>
          </a:xfrm>
          <a:prstGeom prst="curvedUp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25 -0.277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2852E-6 L 0.26666 -0.260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 0.277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85800" y="514352"/>
            <a:ext cx="8229600" cy="704848"/>
          </a:xfr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ro-RO" sz="1400" dirty="0">
                <a:solidFill>
                  <a:schemeClr val="tx1"/>
                </a:solidFill>
              </a:rPr>
              <a:t>SUNETUL ŞI LITERA  “f” MIC DE TIPAR</a:t>
            </a:r>
            <a:br>
              <a:rPr lang="ro-RO" sz="1400" dirty="0">
                <a:solidFill>
                  <a:schemeClr val="tx1"/>
                </a:solidFill>
              </a:rPr>
            </a:br>
            <a:r>
              <a:rPr lang="ro-RO" sz="1400" dirty="0">
                <a:solidFill>
                  <a:schemeClr val="tx1"/>
                </a:solidFill>
              </a:rPr>
              <a:t>    1. REACTUALIZAREA CUNOŞTINŢELOR</a:t>
            </a:r>
            <a:br>
              <a:rPr lang="ro-RO" sz="1400" dirty="0">
                <a:solidFill>
                  <a:schemeClr val="tx1"/>
                </a:solidFill>
              </a:rPr>
            </a:b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2438400" cy="2286000"/>
          </a:xfrm>
          <a:solidFill>
            <a:schemeClr val="accent6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o-RO" dirty="0"/>
              <a:t>SARCINĂ</a:t>
            </a:r>
          </a:p>
          <a:p>
            <a:endParaRPr lang="ro-RO" dirty="0"/>
          </a:p>
          <a:p>
            <a:r>
              <a:rPr lang="en-US" dirty="0" err="1"/>
              <a:t>Dac</a:t>
            </a:r>
            <a:r>
              <a:rPr lang="ro-RO" dirty="0"/>
              <a:t>ă vei descoperi litera care corespunde sunet</a:t>
            </a:r>
            <a:r>
              <a:rPr lang="en-US" dirty="0" err="1"/>
              <a:t>ului</a:t>
            </a:r>
            <a:r>
              <a:rPr lang="en-US" dirty="0"/>
              <a:t> cu</a:t>
            </a:r>
            <a:r>
              <a:rPr lang="ro-RO" dirty="0"/>
              <a:t>  care începe cuvântul reprezentat în imagine, vei avea ca recompensă o steluţă !</a:t>
            </a:r>
          </a:p>
          <a:p>
            <a:endParaRPr lang="ro-RO" dirty="0"/>
          </a:p>
          <a:p>
            <a:endParaRPr lang="en-US" dirty="0"/>
          </a:p>
        </p:txBody>
      </p:sp>
      <p:pic>
        <p:nvPicPr>
          <p:cNvPr id="5" name="Content Placeholder 4" descr="elefan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00600" y="1600200"/>
            <a:ext cx="2800350" cy="1628775"/>
          </a:xfrm>
        </p:spPr>
      </p:pic>
      <p:sp>
        <p:nvSpPr>
          <p:cNvPr id="6" name="5-Point Star 5"/>
          <p:cNvSpPr/>
          <p:nvPr/>
        </p:nvSpPr>
        <p:spPr>
          <a:xfrm>
            <a:off x="5562600" y="4572000"/>
            <a:ext cx="914400" cy="914400"/>
          </a:xfrm>
          <a:prstGeom prst="star5">
            <a:avLst/>
          </a:prstGeom>
          <a:solidFill>
            <a:srgbClr val="7030A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7772400" y="3276600"/>
            <a:ext cx="914400" cy="914400"/>
          </a:xfrm>
          <a:prstGeom prst="star5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j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7924800" y="1828800"/>
            <a:ext cx="914400" cy="914400"/>
          </a:xfrm>
          <a:prstGeom prst="star5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perspectiveLeft"/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solidFill>
                  <a:schemeClr val="tx1"/>
                </a:solidFill>
              </a:rPr>
              <a:t>î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4191000" y="3429000"/>
            <a:ext cx="914400" cy="914400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u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3581400" y="1676400"/>
            <a:ext cx="914400" cy="914400"/>
          </a:xfrm>
          <a:prstGeom prst="star5">
            <a:avLst/>
          </a:prstGeom>
          <a:solidFill>
            <a:srgbClr val="92D050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perspective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-1066800" y="4953000"/>
            <a:ext cx="1066800" cy="1066800"/>
          </a:xfrm>
          <a:prstGeom prst="star5">
            <a:avLst/>
          </a:prstGeom>
          <a:solidFill>
            <a:srgbClr val="BF179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>
                <a:solidFill>
                  <a:schemeClr val="tx1"/>
                </a:solidFill>
              </a:rPr>
              <a:t>Ă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548640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err="1"/>
              <a:t>Limba</a:t>
            </a:r>
            <a:r>
              <a:rPr lang="en-US" sz="2800" dirty="0"/>
              <a:t> </a:t>
            </a:r>
            <a:r>
              <a:rPr lang="en-US" sz="2800" dirty="0" err="1"/>
              <a:t>rom</a:t>
            </a:r>
            <a:r>
              <a:rPr lang="ro-RO" sz="2800" dirty="0"/>
              <a:t>ână, clasa I</a:t>
            </a:r>
            <a:endParaRPr lang="en-US" sz="2800" dirty="0"/>
          </a:p>
        </p:txBody>
      </p:sp>
      <p:sp>
        <p:nvSpPr>
          <p:cNvPr id="13" name="Right Arrow 12"/>
          <p:cNvSpPr/>
          <p:nvPr/>
        </p:nvSpPr>
        <p:spPr>
          <a:xfrm>
            <a:off x="7848600" y="6172200"/>
            <a:ext cx="978408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rved Up Arrow 13"/>
          <p:cNvSpPr/>
          <p:nvPr/>
        </p:nvSpPr>
        <p:spPr>
          <a:xfrm>
            <a:off x="6629400" y="3352800"/>
            <a:ext cx="301752" cy="274320"/>
          </a:xfrm>
          <a:prstGeom prst="curvedUp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5834 -0.2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225 0.177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-0.25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2998E-6 L 0.275 -0.2109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-0.2666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153400" cy="76200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o-RO" sz="1400" dirty="0">
                <a:solidFill>
                  <a:schemeClr val="tx1"/>
                </a:solidFill>
              </a:rPr>
              <a:t>SUNETUL ŞI LITERA  “f” MIC DE TIPAR</a:t>
            </a:r>
            <a:br>
              <a:rPr lang="ro-RO" sz="1400" dirty="0">
                <a:solidFill>
                  <a:schemeClr val="tx1"/>
                </a:solidFill>
              </a:rPr>
            </a:br>
            <a:r>
              <a:rPr lang="ro-RO" sz="2000" dirty="0">
                <a:solidFill>
                  <a:schemeClr val="tx1"/>
                </a:solidFill>
              </a:rPr>
              <a:t>  </a:t>
            </a:r>
            <a:r>
              <a:rPr lang="ro-RO" sz="1400" dirty="0">
                <a:solidFill>
                  <a:schemeClr val="tx1"/>
                </a:solidFill>
              </a:rPr>
              <a:t>2. ANCORA DIDACTICĂ</a:t>
            </a:r>
            <a:br>
              <a:rPr lang="ro-RO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2667000"/>
          </a:xfrm>
          <a:solidFill>
            <a:schemeClr val="accent6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o-RO" dirty="0"/>
              <a:t> Ai reuşit sa acumulezi până acum următoarele steluţe:</a:t>
            </a:r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ro-RO" dirty="0"/>
              <a:t> Găseşte cuvântul din partea dreaptă care să aibă înţeles, dând click pe caseta corectă!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5715000"/>
            <a:ext cx="4495800" cy="7620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Limba</a:t>
            </a:r>
            <a:r>
              <a:rPr lang="en-US" dirty="0"/>
              <a:t> </a:t>
            </a:r>
            <a:r>
              <a:rPr lang="en-US" dirty="0" err="1"/>
              <a:t>rom</a:t>
            </a:r>
            <a:r>
              <a:rPr lang="ro-RO" dirty="0"/>
              <a:t>ână, clasa I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762000" y="2209800"/>
            <a:ext cx="533400" cy="609600"/>
          </a:xfrm>
          <a:prstGeom prst="star5">
            <a:avLst/>
          </a:prstGeom>
          <a:solidFill>
            <a:srgbClr val="BF17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A</a:t>
            </a: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2057400" y="2209800"/>
            <a:ext cx="609600" cy="609600"/>
          </a:xfrm>
          <a:prstGeom prst="star5">
            <a:avLst/>
          </a:prstGeom>
          <a:solidFill>
            <a:srgbClr val="BF17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1295400" y="2819400"/>
            <a:ext cx="533400" cy="609600"/>
          </a:xfrm>
          <a:prstGeom prst="star5">
            <a:avLst/>
          </a:prstGeom>
          <a:solidFill>
            <a:srgbClr val="BF17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N</a:t>
            </a:r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762000" y="2819400"/>
            <a:ext cx="457200" cy="609600"/>
          </a:xfrm>
          <a:prstGeom prst="star5">
            <a:avLst/>
          </a:prstGeom>
          <a:solidFill>
            <a:srgbClr val="BF17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H</a:t>
            </a:r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1981200" y="2819400"/>
            <a:ext cx="533400" cy="609600"/>
          </a:xfrm>
          <a:prstGeom prst="star5">
            <a:avLst/>
          </a:prstGeom>
          <a:solidFill>
            <a:srgbClr val="BF17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Ă</a:t>
            </a:r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1447800" y="2209800"/>
            <a:ext cx="609600" cy="609600"/>
          </a:xfrm>
          <a:prstGeom prst="star5">
            <a:avLst/>
          </a:prstGeom>
          <a:solidFill>
            <a:srgbClr val="BF17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R</a:t>
            </a:r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2667000" y="2209800"/>
            <a:ext cx="609600" cy="609600"/>
          </a:xfrm>
          <a:prstGeom prst="star5">
            <a:avLst/>
          </a:prstGeom>
          <a:solidFill>
            <a:srgbClr val="BF17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I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886200" y="1524000"/>
            <a:ext cx="2819400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>
                <a:solidFill>
                  <a:schemeClr val="tx1"/>
                </a:solidFill>
              </a:rPr>
              <a:t>RHNIACĂ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62400" y="2743200"/>
            <a:ext cx="2667000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>
                <a:solidFill>
                  <a:schemeClr val="tx1"/>
                </a:solidFill>
              </a:rPr>
              <a:t>HARNICĂ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38600" y="3962400"/>
            <a:ext cx="2590800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>
                <a:solidFill>
                  <a:schemeClr val="tx1"/>
                </a:solidFill>
              </a:rPr>
              <a:t>AHRNICĂ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7848600" y="6172200"/>
            <a:ext cx="978408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rved Up Arrow 19"/>
          <p:cNvSpPr/>
          <p:nvPr/>
        </p:nvSpPr>
        <p:spPr>
          <a:xfrm>
            <a:off x="6172200" y="3048000"/>
            <a:ext cx="301752" cy="274320"/>
          </a:xfrm>
          <a:prstGeom prst="curvedUp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1097</TotalTime>
  <Words>1477</Words>
  <Application>Microsoft Office PowerPoint</Application>
  <PresentationFormat>On-screen Show (4:3)</PresentationFormat>
  <Paragraphs>220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 Rounded MT Bold</vt:lpstr>
      <vt:lpstr>Calibri</vt:lpstr>
      <vt:lpstr>Constantia</vt:lpstr>
      <vt:lpstr>Times New Roman</vt:lpstr>
      <vt:lpstr>Wingdings 2</vt:lpstr>
      <vt:lpstr>Flow</vt:lpstr>
      <vt:lpstr>    SUNETUL  ŞI LITERA  “f”</vt:lpstr>
      <vt:lpstr>    SUNETUL ŞI LITERA  “f” MIC DE TIPAR     1. REACTUALIZAREA CUNOŞTINŢELOR </vt:lpstr>
      <vt:lpstr>    SUNETUL ŞI LITERA  “f” MIC DE TIPAR     1. REACTUALIZAREA CUNOŞTINŢELOR </vt:lpstr>
      <vt:lpstr>SUNETUL ŞI LITERA  “f” MIC DE TIPAR     1. REACTUALIZAREA CUNOŞTINŢELOR </vt:lpstr>
      <vt:lpstr>     SUNETUL ŞI LITERA  “f” MIC DE TIPAR     1. REACTUALIZAREA CUNOŞTINŢELOR </vt:lpstr>
      <vt:lpstr> SUNETUL ŞI LITERA  “f” MIC DE TIPAR     1. REACTUALIZAREA CUNOŞTINŢELOR </vt:lpstr>
      <vt:lpstr> SUNETUL ŞI LITERA  “f” MIC DE TIPAR     1. REACTUALIZAREA CUNOŞTINŢELOR </vt:lpstr>
      <vt:lpstr> SUNETUL ŞI LITERA  “f” MIC DE TIPAR     1. REACTUALIZAREA CUNOŞTINŢELOR </vt:lpstr>
      <vt:lpstr>SUNETUL ŞI LITERA  “f” MIC DE TIPAR   2. ANCORA DIDACTICĂ </vt:lpstr>
      <vt:lpstr>      SUNETUL ŞI LITERA  “f” MIC DE TIPAR    2. ANCORA DIDACTICĂ </vt:lpstr>
      <vt:lpstr>  SUNETUL ŞI LITERA  “f” MIC DE TIPAR    3. ANUNŢUL TEMEI ŞI AL OBIECTIVELOR </vt:lpstr>
      <vt:lpstr>SUNETUL ŞI LITERA  “f” MIC DE TIPAR         3. DIRIJAREA ÎNVĂŢĂRII </vt:lpstr>
      <vt:lpstr>   SUNETUL ŞI LITERA  “f” MIC DE TIPAR         3. DIRIJAREA ÎNVĂŢĂRII </vt:lpstr>
      <vt:lpstr>   SUNETUL ŞI LITERA  “f” MIC DE TIPAR         3. DIRIJAREA ÎNVĂŢĂRII </vt:lpstr>
      <vt:lpstr>    SUNETUL ŞI LITERA  “f” MIC DE TIPAR         3. DIRIJAREA ÎNVĂŢĂRII </vt:lpstr>
      <vt:lpstr>    SUNETUL ŞI LITERA  “f” MIC DE TIPAR         3. DIRIJAREA ÎNVĂŢĂRII </vt:lpstr>
      <vt:lpstr>    SUNETUL ŞI LITERA  “f” MIC DE TIPAR         3. DIRIJAREA ÎNVĂŢĂRII </vt:lpstr>
      <vt:lpstr>     SUNETUL ŞI LITERA  “f” MIC DE TIPAR         3. DIRIJAREA ÎNVĂŢĂRII </vt:lpstr>
      <vt:lpstr>   SUNETUL ŞI LITERA  “f” MIC DE TIPAR         3. DIRIJAREA ÎNVĂŢĂRII </vt:lpstr>
      <vt:lpstr>     SUNETUL ŞI LITERA  “f” MIC DE TIPAR         4.EVALUARE  </vt:lpstr>
      <vt:lpstr>SUNETUL ŞI LITERA  “f” MIC DE TIPAR         4.EVALUARE </vt:lpstr>
      <vt:lpstr>SUNETUL ŞI LITERA  “f” MIC DE TIPAR         4.EVALUARE </vt:lpstr>
    </vt:vector>
  </TitlesOfParts>
  <Company>Unitate Scolara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Costel</dc:creator>
  <cp:lastModifiedBy>Elisabeta-Stefania VIRTOPEANU</cp:lastModifiedBy>
  <cp:revision>163</cp:revision>
  <dcterms:created xsi:type="dcterms:W3CDTF">2011-01-25T15:57:39Z</dcterms:created>
  <dcterms:modified xsi:type="dcterms:W3CDTF">2023-05-22T12:55:44Z</dcterms:modified>
</cp:coreProperties>
</file>